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90.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ppt/slides/slide91.xml" ContentType="application/vnd.openxmlformats-officedocument.presentationml.slide+xml"/>
  <Override PartName="/ppt/notesSlides/notesSlide66.xml" ContentType="application/vnd.openxmlformats-officedocument.presentationml.notes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notesSlides/notesSlide58.xml" ContentType="application/vnd.openxmlformats-officedocument.presentationml.notesSlide+xml"/>
  <Override PartName="/ppt/slides/slide92.xml" ContentType="application/vnd.openxmlformats-officedocument.presentationml.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notesSlides/notesSlide59.xml" ContentType="application/vnd.openxmlformats-officedocument.presentationml.notesSlide+xml"/>
  <Override PartName="/ppt/slides/slide93.xml" ContentType="application/vnd.openxmlformats-officedocument.presentationml.slide+xml"/>
  <Override PartName="/ppt/notesSlides/notesSlide68.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11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notesSlides/notesSlide69.xml" ContentType="application/vnd.openxmlformats-officedocument.presentationml.notes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13"/>
  </p:notesMasterIdLst>
  <p:handoutMasterIdLst>
    <p:handoutMasterId r:id="rId114"/>
  </p:handoutMasterIdLst>
  <p:sldIdLst>
    <p:sldId id="406" r:id="rId2"/>
    <p:sldId id="409" r:id="rId3"/>
    <p:sldId id="410" r:id="rId4"/>
    <p:sldId id="412" r:id="rId5"/>
    <p:sldId id="413" r:id="rId6"/>
    <p:sldId id="329" r:id="rId7"/>
    <p:sldId id="414" r:id="rId8"/>
    <p:sldId id="415" r:id="rId9"/>
    <p:sldId id="416" r:id="rId10"/>
    <p:sldId id="417" r:id="rId11"/>
    <p:sldId id="418" r:id="rId12"/>
    <p:sldId id="340" r:id="rId13"/>
    <p:sldId id="275" r:id="rId14"/>
    <p:sldId id="288" r:id="rId15"/>
    <p:sldId id="468" r:id="rId16"/>
    <p:sldId id="383" r:id="rId17"/>
    <p:sldId id="431" r:id="rId18"/>
    <p:sldId id="445" r:id="rId19"/>
    <p:sldId id="446" r:id="rId20"/>
    <p:sldId id="447" r:id="rId21"/>
    <p:sldId id="419" r:id="rId22"/>
    <p:sldId id="442" r:id="rId23"/>
    <p:sldId id="373" r:id="rId24"/>
    <p:sldId id="443" r:id="rId25"/>
    <p:sldId id="374" r:id="rId26"/>
    <p:sldId id="425" r:id="rId27"/>
    <p:sldId id="424" r:id="rId28"/>
    <p:sldId id="426" r:id="rId29"/>
    <p:sldId id="427" r:id="rId30"/>
    <p:sldId id="450" r:id="rId31"/>
    <p:sldId id="432" r:id="rId32"/>
    <p:sldId id="481" r:id="rId33"/>
    <p:sldId id="454" r:id="rId34"/>
    <p:sldId id="453" r:id="rId35"/>
    <p:sldId id="451" r:id="rId36"/>
    <p:sldId id="452" r:id="rId37"/>
    <p:sldId id="420" r:id="rId38"/>
    <p:sldId id="428" r:id="rId39"/>
    <p:sldId id="429" r:id="rId40"/>
    <p:sldId id="430" r:id="rId41"/>
    <p:sldId id="379" r:id="rId42"/>
    <p:sldId id="421" r:id="rId43"/>
    <p:sldId id="370" r:id="rId44"/>
    <p:sldId id="482" r:id="rId45"/>
    <p:sldId id="380" r:id="rId46"/>
    <p:sldId id="456" r:id="rId47"/>
    <p:sldId id="457" r:id="rId48"/>
    <p:sldId id="458" r:id="rId49"/>
    <p:sldId id="463" r:id="rId50"/>
    <p:sldId id="485" r:id="rId51"/>
    <p:sldId id="464" r:id="rId52"/>
    <p:sldId id="486" r:id="rId53"/>
    <p:sldId id="465" r:id="rId54"/>
    <p:sldId id="467" r:id="rId55"/>
    <p:sldId id="422" r:id="rId56"/>
    <p:sldId id="372" r:id="rId57"/>
    <p:sldId id="371" r:id="rId58"/>
    <p:sldId id="435" r:id="rId59"/>
    <p:sldId id="436" r:id="rId60"/>
    <p:sldId id="483" r:id="rId61"/>
    <p:sldId id="484" r:id="rId62"/>
    <p:sldId id="396" r:id="rId63"/>
    <p:sldId id="395" r:id="rId64"/>
    <p:sldId id="459" r:id="rId65"/>
    <p:sldId id="460" r:id="rId66"/>
    <p:sldId id="376" r:id="rId67"/>
    <p:sldId id="377" r:id="rId68"/>
    <p:sldId id="492" r:id="rId69"/>
    <p:sldId id="466" r:id="rId70"/>
    <p:sldId id="522" r:id="rId71"/>
    <p:sldId id="479" r:id="rId72"/>
    <p:sldId id="480" r:id="rId73"/>
    <p:sldId id="488" r:id="rId74"/>
    <p:sldId id="404" r:id="rId75"/>
    <p:sldId id="487" r:id="rId76"/>
    <p:sldId id="489" r:id="rId77"/>
    <p:sldId id="490" r:id="rId78"/>
    <p:sldId id="491" r:id="rId79"/>
    <p:sldId id="478" r:id="rId80"/>
    <p:sldId id="433" r:id="rId81"/>
    <p:sldId id="434" r:id="rId82"/>
    <p:sldId id="493" r:id="rId83"/>
    <p:sldId id="494" r:id="rId84"/>
    <p:sldId id="501" r:id="rId85"/>
    <p:sldId id="502" r:id="rId86"/>
    <p:sldId id="503" r:id="rId87"/>
    <p:sldId id="495" r:id="rId88"/>
    <p:sldId id="500" r:id="rId89"/>
    <p:sldId id="496" r:id="rId90"/>
    <p:sldId id="497" r:id="rId91"/>
    <p:sldId id="333" r:id="rId92"/>
    <p:sldId id="498" r:id="rId93"/>
    <p:sldId id="499" r:id="rId94"/>
    <p:sldId id="504" r:id="rId95"/>
    <p:sldId id="505" r:id="rId96"/>
    <p:sldId id="506" r:id="rId97"/>
    <p:sldId id="507" r:id="rId98"/>
    <p:sldId id="508" r:id="rId99"/>
    <p:sldId id="510" r:id="rId100"/>
    <p:sldId id="511" r:id="rId101"/>
    <p:sldId id="509" r:id="rId102"/>
    <p:sldId id="521" r:id="rId103"/>
    <p:sldId id="512" r:id="rId104"/>
    <p:sldId id="513" r:id="rId105"/>
    <p:sldId id="514" r:id="rId106"/>
    <p:sldId id="515" r:id="rId107"/>
    <p:sldId id="516" r:id="rId108"/>
    <p:sldId id="517" r:id="rId109"/>
    <p:sldId id="518" r:id="rId110"/>
    <p:sldId id="519" r:id="rId111"/>
    <p:sldId id="520" r:id="rId112"/>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117" d="100"/>
          <a:sy n="117" d="100"/>
        </p:scale>
        <p:origin x="-6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040"/>
    </p:cViewPr>
  </p:sorter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6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61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76C83B4-FEA1-124B-9E2C-1F831D8C63B7}" type="slidenum">
              <a:rPr lang="fr-FR"/>
              <a:pPr>
                <a:defRPr/>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BDCF199-51B6-8E43-A4F5-F928CA67DBC7}"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6EB82D5-AA02-544F-9B53-81C3820FF655}" type="slidenum">
              <a:rPr lang="fr-FR"/>
              <a:pPr/>
              <a:t>1</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8AA68FD-F3D3-B843-8FAC-B0DFF0D812B8}" type="slidenum">
              <a:rPr lang="fr-FR"/>
              <a:pPr/>
              <a:t>23</a:t>
            </a:fld>
            <a:endParaRPr lang="fr-FR"/>
          </a:p>
        </p:txBody>
      </p:sp>
      <p:sp>
        <p:nvSpPr>
          <p:cNvPr id="53251" name="Rectangle 1026"/>
          <p:cNvSpPr>
            <a:spLocks noGrp="1" noRot="1" noChangeAspect="1" noChangeArrowheads="1"/>
          </p:cNvSpPr>
          <p:nvPr>
            <p:ph type="sldImg"/>
          </p:nvPr>
        </p:nvSpPr>
        <p:spPr>
          <a:solidFill>
            <a:srgbClr val="FFFFFF"/>
          </a:solidFill>
          <a:ln/>
        </p:spPr>
      </p:sp>
      <p:sp>
        <p:nvSpPr>
          <p:cNvPr id="532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30D2967-7238-824D-BE26-E04C8707B4D3}" type="slidenum">
              <a:rPr lang="fr-FR"/>
              <a:pPr/>
              <a:t>24</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596B998-FB8E-974F-B1EB-751DE9E8C79D}" type="slidenum">
              <a:rPr lang="fr-FR"/>
              <a:pPr/>
              <a:t>25</a:t>
            </a:fld>
            <a:endParaRPr lang="fr-FR"/>
          </a:p>
        </p:txBody>
      </p:sp>
      <p:sp>
        <p:nvSpPr>
          <p:cNvPr id="57347" name="Rectangle 1026"/>
          <p:cNvSpPr>
            <a:spLocks noGrp="1" noRot="1" noChangeAspect="1" noChangeArrowheads="1"/>
          </p:cNvSpPr>
          <p:nvPr>
            <p:ph type="sldImg"/>
          </p:nvPr>
        </p:nvSpPr>
        <p:spPr>
          <a:solidFill>
            <a:srgbClr val="FFFFFF"/>
          </a:solidFill>
          <a:ln/>
        </p:spPr>
      </p:sp>
      <p:sp>
        <p:nvSpPr>
          <p:cNvPr id="5734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F924307-1008-6C40-A1B3-14156028F97A}" type="slidenum">
              <a:rPr lang="fr-FR"/>
              <a:pPr/>
              <a:t>26</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2F4AC05-8592-8F40-AA2C-E87D996C1BD4}" type="slidenum">
              <a:rPr lang="fr-FR"/>
              <a:pPr/>
              <a:t>27</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AEFF30A-A545-1040-BE8B-CD655811FE6A}" type="slidenum">
              <a:rPr lang="fr-FR"/>
              <a:pPr/>
              <a:t>28</a:t>
            </a:fld>
            <a:endParaRPr lang="fr-F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4423385-EC7A-304F-9F6C-F8A9B566601A}" type="slidenum">
              <a:rPr lang="fr-FR"/>
              <a:pPr/>
              <a:t>29</a:t>
            </a:fld>
            <a:endParaRPr lang="fr-F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1ADA84EF-309B-C446-BC9C-DA35BC273CCA}" type="slidenum">
              <a:rPr lang="fr-FR"/>
              <a:pPr/>
              <a:t>30</a:t>
            </a:fld>
            <a:endParaRPr lang="fr-F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8940784D-5C17-AC4A-AB28-E501AAC874B1}" type="slidenum">
              <a:rPr lang="fr-FR"/>
              <a:pPr/>
              <a:t>31</a:t>
            </a:fld>
            <a:endParaRPr lang="fr-F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D2857A54-CC96-0542-827A-CBE3356C2C34}" type="slidenum">
              <a:rPr lang="fr-FR"/>
              <a:pPr/>
              <a:t>32</a:t>
            </a:fld>
            <a:endParaRPr lang="fr-F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CD4CB65-FE14-484F-A568-00371623E74B}" type="slidenum">
              <a:rPr lang="fr-FR"/>
              <a:pPr/>
              <a:t>6</a:t>
            </a:fld>
            <a:endParaRPr lang="fr-F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FFE2D54C-6E09-4F49-B7FC-7A2C2A87E835}" type="slidenum">
              <a:rPr lang="fr-FR"/>
              <a:pPr/>
              <a:t>33</a:t>
            </a:fld>
            <a:endParaRPr lang="fr-F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75E0F691-C77A-A443-843E-92F9C2F031C7}" type="slidenum">
              <a:rPr lang="fr-FR"/>
              <a:pPr/>
              <a:t>34</a:t>
            </a:fld>
            <a:endParaRPr lang="fr-F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92D1BDC6-4C37-4741-922C-9693352E66DE}" type="slidenum">
              <a:rPr lang="fr-FR"/>
              <a:pPr/>
              <a:t>35</a:t>
            </a:fld>
            <a:endParaRPr lang="fr-F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01EEBE67-826D-4F46-AB2D-36665728D47A}" type="slidenum">
              <a:rPr lang="fr-FR"/>
              <a:pPr/>
              <a:t>36</a:t>
            </a:fld>
            <a:endParaRPr lang="fr-F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E660F63-44A4-6C4E-BEF6-8555E3B031D0}" type="slidenum">
              <a:rPr lang="fr-FR"/>
              <a:pPr/>
              <a:t>38</a:t>
            </a:fld>
            <a:endParaRPr lang="fr-F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4279D25-D929-4748-A4CB-7BFEA4E7EFAB}" type="slidenum">
              <a:rPr lang="fr-FR"/>
              <a:pPr/>
              <a:t>39</a:t>
            </a:fld>
            <a:endParaRPr lang="fr-F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8904638-2F23-3D4B-B899-394BBB3579E8}" type="slidenum">
              <a:rPr lang="fr-FR"/>
              <a:pPr/>
              <a:t>40</a:t>
            </a:fld>
            <a:endParaRPr lang="fr-F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80843E3B-E085-DC47-8FBF-44105C73EC9E}" type="slidenum">
              <a:rPr lang="fr-FR"/>
              <a:pPr/>
              <a:t>41</a:t>
            </a:fld>
            <a:endParaRPr lang="fr-FR"/>
          </a:p>
        </p:txBody>
      </p:sp>
      <p:sp>
        <p:nvSpPr>
          <p:cNvPr id="89091" name="Rectangle 1026"/>
          <p:cNvSpPr>
            <a:spLocks noGrp="1" noRot="1" noChangeAspect="1" noChangeArrowheads="1"/>
          </p:cNvSpPr>
          <p:nvPr>
            <p:ph type="sldImg"/>
          </p:nvPr>
        </p:nvSpPr>
        <p:spPr>
          <a:solidFill>
            <a:srgbClr val="FFFFFF"/>
          </a:solidFill>
          <a:ln/>
        </p:spPr>
      </p:sp>
      <p:sp>
        <p:nvSpPr>
          <p:cNvPr id="890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EC34C15-48D2-9240-BB0A-D823E9FF1AE9}" type="slidenum">
              <a:rPr lang="fr-FR"/>
              <a:pPr/>
              <a:t>43</a:t>
            </a:fld>
            <a:endParaRPr lang="fr-FR"/>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C099A8F-F09F-E748-A91A-D4192155C0F0}" type="slidenum">
              <a:rPr lang="fr-FR"/>
              <a:pPr/>
              <a:t>45</a:t>
            </a:fld>
            <a:endParaRPr lang="fr-FR"/>
          </a:p>
        </p:txBody>
      </p:sp>
      <p:sp>
        <p:nvSpPr>
          <p:cNvPr id="94211" name="Rectangle 1026"/>
          <p:cNvSpPr>
            <a:spLocks noGrp="1" noRot="1" noChangeAspect="1" noChangeArrowheads="1"/>
          </p:cNvSpPr>
          <p:nvPr>
            <p:ph type="sldImg"/>
          </p:nvPr>
        </p:nvSpPr>
        <p:spPr>
          <a:solidFill>
            <a:srgbClr val="FFFFFF"/>
          </a:solidFill>
          <a:ln/>
        </p:spPr>
      </p:sp>
      <p:sp>
        <p:nvSpPr>
          <p:cNvPr id="942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DED9627-9025-9F43-A5BC-CBF28FBE0D4F}" type="slidenum">
              <a:rPr lang="fr-FR"/>
              <a:pPr/>
              <a:t>12</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p:spPr>
        <p:txBody>
          <a:bodyPr/>
          <a:lstStyle/>
          <a:p>
            <a:fld id="{C9DF00BF-13C6-2747-AC42-79491DCEB3CA}" type="slidenum">
              <a:rPr lang="fr-FR"/>
              <a:pPr/>
              <a:t>46</a:t>
            </a:fld>
            <a:endParaRPr lang="fr-FR"/>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p:spPr>
        <p:txBody>
          <a:bodyPr/>
          <a:lstStyle/>
          <a:p>
            <a:fld id="{CEEC9FEB-4768-CA43-8184-29F9497DEF22}" type="slidenum">
              <a:rPr lang="fr-FR"/>
              <a:pPr/>
              <a:t>47</a:t>
            </a:fld>
            <a:endParaRPr lang="fr-F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a:noFill/>
        </p:spPr>
        <p:txBody>
          <a:bodyPr/>
          <a:lstStyle/>
          <a:p>
            <a:fld id="{BCE46A4D-477C-BC48-8886-4F8EB4593957}" type="slidenum">
              <a:rPr lang="fr-FR"/>
              <a:pPr/>
              <a:t>48</a:t>
            </a:fld>
            <a:endParaRPr lang="fr-F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C384111-74FE-4D46-A53C-16C532DAB77B}" type="slidenum">
              <a:rPr lang="fr-FR"/>
              <a:pPr/>
              <a:t>49</a:t>
            </a:fld>
            <a:endParaRPr lang="fr-FR"/>
          </a:p>
        </p:txBody>
      </p:sp>
      <p:sp>
        <p:nvSpPr>
          <p:cNvPr id="102403" name="Rectangle 2"/>
          <p:cNvSpPr>
            <a:spLocks noGrp="1" noRot="1" noChangeAspect="1" noChangeArrowheads="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775F5B5-9151-124B-AD1C-7D178AA81F3A}" type="slidenum">
              <a:rPr lang="fr-FR">
                <a:latin typeface="Arial" pitchFamily="-104" charset="0"/>
                <a:ea typeface="ＭＳ Ｐゴシック" pitchFamily="-104" charset="-128"/>
                <a:cs typeface="ＭＳ Ｐゴシック" pitchFamily="-104" charset="-128"/>
              </a:rPr>
              <a:pPr/>
              <a:t>50</a:t>
            </a:fld>
            <a:endParaRPr lang="fr-FR">
              <a:latin typeface="Arial" pitchFamily="-104" charset="0"/>
              <a:ea typeface="ＭＳ Ｐゴシック" pitchFamily="-104" charset="-128"/>
              <a:cs typeface="ＭＳ Ｐゴシック" pitchFamily="-104" charset="-128"/>
            </a:endParaRPr>
          </a:p>
        </p:txBody>
      </p:sp>
      <p:sp>
        <p:nvSpPr>
          <p:cNvPr id="157699" name="Rectangle 1026"/>
          <p:cNvSpPr>
            <a:spLocks noGrp="1" noRot="1" noChangeAspect="1" noChangeArrowheads="1"/>
          </p:cNvSpPr>
          <p:nvPr>
            <p:ph type="sldImg"/>
          </p:nvPr>
        </p:nvSpPr>
        <p:spPr>
          <a:solidFill>
            <a:srgbClr val="FFFFFF"/>
          </a:solidFill>
          <a:ln/>
        </p:spPr>
      </p:sp>
      <p:sp>
        <p:nvSpPr>
          <p:cNvPr id="1577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30EE587-2F2E-0242-B410-C7364C483993}" type="slidenum">
              <a:rPr lang="fr-FR"/>
              <a:pPr/>
              <a:t>51</a:t>
            </a:fld>
            <a:endParaRPr lang="fr-FR"/>
          </a:p>
        </p:txBody>
      </p:sp>
      <p:sp>
        <p:nvSpPr>
          <p:cNvPr id="104451" name="Rectangle 2"/>
          <p:cNvSpPr>
            <a:spLocks noGrp="1" noRot="1" noChangeAspect="1" noChangeArrowheads="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C6350B1-D252-0446-8345-5817E933084C}" type="slidenum">
              <a:rPr lang="fr-FR">
                <a:latin typeface="Arial" pitchFamily="-104" charset="0"/>
                <a:ea typeface="ＭＳ Ｐゴシック" pitchFamily="-104" charset="-128"/>
                <a:cs typeface="ＭＳ Ｐゴシック" pitchFamily="-104" charset="-128"/>
              </a:rPr>
              <a:pPr/>
              <a:t>52</a:t>
            </a:fld>
            <a:endParaRPr lang="fr-FR">
              <a:latin typeface="Arial" pitchFamily="-104" charset="0"/>
              <a:ea typeface="ＭＳ Ｐゴシック" pitchFamily="-104" charset="-128"/>
              <a:cs typeface="ＭＳ Ｐゴシック" pitchFamily="-104" charset="-128"/>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8169B53-BF23-8D46-B31B-E8B35C6C7EE1}" type="slidenum">
              <a:rPr lang="fr-FR"/>
              <a:pPr/>
              <a:t>53</a:t>
            </a:fld>
            <a:endParaRPr lang="fr-FR"/>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291B30C-ABDA-BD4C-B30A-A2D66A774EFD}" type="slidenum">
              <a:rPr lang="fr-FR"/>
              <a:pPr/>
              <a:t>54</a:t>
            </a:fld>
            <a:endParaRPr lang="fr-FR"/>
          </a:p>
        </p:txBody>
      </p:sp>
      <p:sp>
        <p:nvSpPr>
          <p:cNvPr id="108547" name="Rectangle 2"/>
          <p:cNvSpPr>
            <a:spLocks noGrp="1" noRot="1" noChangeAspect="1" noChangeArrowheads="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19C63C3-8698-284A-BFAC-27052C2E3B67}" type="slidenum">
              <a:rPr lang="fr-FR"/>
              <a:pPr/>
              <a:t>56</a:t>
            </a:fld>
            <a:endParaRPr lang="fr-FR"/>
          </a:p>
        </p:txBody>
      </p:sp>
      <p:sp>
        <p:nvSpPr>
          <p:cNvPr id="111619" name="Rectangle 1026"/>
          <p:cNvSpPr>
            <a:spLocks noGrp="1" noRot="1" noChangeAspect="1" noChangeArrowheads="1"/>
          </p:cNvSpPr>
          <p:nvPr>
            <p:ph type="sldImg"/>
          </p:nvPr>
        </p:nvSpPr>
        <p:spPr>
          <a:solidFill>
            <a:srgbClr val="FFFFFF"/>
          </a:solidFill>
          <a:ln/>
        </p:spPr>
      </p:sp>
      <p:sp>
        <p:nvSpPr>
          <p:cNvPr id="11162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1257918-D348-2D44-9E8E-8EC0F8C6953E}" type="slidenum">
              <a:rPr lang="fr-FR"/>
              <a:pPr/>
              <a:t>13</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5828C7C-A238-3447-9248-53820B936664}" type="slidenum">
              <a:rPr lang="fr-FR"/>
              <a:pPr/>
              <a:t>57</a:t>
            </a:fld>
            <a:endParaRPr lang="fr-FR"/>
          </a:p>
        </p:txBody>
      </p:sp>
      <p:sp>
        <p:nvSpPr>
          <p:cNvPr id="113667" name="Rectangle 2"/>
          <p:cNvSpPr>
            <a:spLocks noGrp="1" noRot="1" noChangeAspect="1" noChangeArrowheads="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0172DDB-798E-1842-8E51-5FD74088E898}" type="slidenum">
              <a:rPr lang="fr-FR"/>
              <a:pPr/>
              <a:t>58</a:t>
            </a:fld>
            <a:endParaRPr lang="fr-F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1FAD8D7-9D6F-3F45-BF3B-349B4DA3ABF6}" type="slidenum">
              <a:rPr lang="fr-FR"/>
              <a:pPr/>
              <a:t>59</a:t>
            </a:fld>
            <a:endParaRPr lang="fr-F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CA81A418-38B7-9E45-B753-96A8F89BFD2A}" type="slidenum">
              <a:rPr lang="fr-FR">
                <a:latin typeface="Arial" pitchFamily="-104" charset="0"/>
                <a:ea typeface="ＭＳ Ｐゴシック" pitchFamily="-104" charset="-128"/>
                <a:cs typeface="ＭＳ Ｐゴシック" pitchFamily="-104" charset="-128"/>
              </a:rPr>
              <a:pPr/>
              <a:t>60</a:t>
            </a:fld>
            <a:endParaRPr lang="fr-FR">
              <a:latin typeface="Arial" pitchFamily="-104" charset="0"/>
              <a:ea typeface="ＭＳ Ｐゴシック" pitchFamily="-104" charset="-128"/>
              <a:cs typeface="ＭＳ Ｐゴシック" pitchFamily="-104" charset="-128"/>
            </a:endParaRPr>
          </a:p>
        </p:txBody>
      </p:sp>
      <p:sp>
        <p:nvSpPr>
          <p:cNvPr id="133123" name="Rectangle 1026"/>
          <p:cNvSpPr>
            <a:spLocks noGrp="1" noRot="1" noChangeAspect="1" noChangeArrowheads="1"/>
          </p:cNvSpPr>
          <p:nvPr>
            <p:ph type="sldImg"/>
          </p:nvPr>
        </p:nvSpPr>
        <p:spPr>
          <a:solidFill>
            <a:srgbClr val="FFFFFF"/>
          </a:solidFill>
          <a:ln/>
        </p:spPr>
      </p:sp>
      <p:sp>
        <p:nvSpPr>
          <p:cNvPr id="1331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9365A01-E389-1540-86B2-BD15EC973850}" type="slidenum">
              <a:rPr lang="fr-FR">
                <a:latin typeface="Arial" pitchFamily="-104" charset="0"/>
                <a:ea typeface="ＭＳ Ｐゴシック" pitchFamily="-104" charset="-128"/>
                <a:cs typeface="ＭＳ Ｐゴシック" pitchFamily="-104" charset="-128"/>
              </a:rPr>
              <a:pPr/>
              <a:t>61</a:t>
            </a:fld>
            <a:endParaRPr lang="fr-FR">
              <a:latin typeface="Arial" pitchFamily="-104" charset="0"/>
              <a:ea typeface="ＭＳ Ｐゴシック" pitchFamily="-104" charset="-128"/>
              <a:cs typeface="ＭＳ Ｐゴシック" pitchFamily="-104" charset="-128"/>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0072075-1BAA-7144-BA21-630225F9D918}" type="slidenum">
              <a:rPr lang="fr-FR"/>
              <a:pPr/>
              <a:t>62</a:t>
            </a:fld>
            <a:endParaRPr lang="fr-FR"/>
          </a:p>
        </p:txBody>
      </p:sp>
      <p:sp>
        <p:nvSpPr>
          <p:cNvPr id="119811" name="Rectangle 1026"/>
          <p:cNvSpPr>
            <a:spLocks noGrp="1" noRot="1" noChangeAspect="1" noChangeArrowheads="1" noTextEdit="1"/>
          </p:cNvSpPr>
          <p:nvPr>
            <p:ph type="sldImg"/>
          </p:nvPr>
        </p:nvSpPr>
        <p:spPr>
          <a:ln/>
        </p:spPr>
      </p:sp>
      <p:sp>
        <p:nvSpPr>
          <p:cNvPr id="119812" name="Rectangle 1027"/>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1BF89EF-4C8B-614C-A822-322F0A9CFCDD}" type="slidenum">
              <a:rPr lang="fr-FR"/>
              <a:pPr/>
              <a:t>63</a:t>
            </a:fld>
            <a:endParaRPr lang="fr-FR"/>
          </a:p>
        </p:txBody>
      </p:sp>
      <p:sp>
        <p:nvSpPr>
          <p:cNvPr id="121859" name="Rectangle 1026"/>
          <p:cNvSpPr>
            <a:spLocks noGrp="1" noRot="1" noChangeAspect="1" noChangeArrowheads="1" noTextEdit="1"/>
          </p:cNvSpPr>
          <p:nvPr>
            <p:ph type="sldImg"/>
          </p:nvPr>
        </p:nvSpPr>
        <p:spPr>
          <a:ln/>
        </p:spPr>
      </p:sp>
      <p:sp>
        <p:nvSpPr>
          <p:cNvPr id="121860" name="Rectangle 1027"/>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1031"/>
          <p:cNvSpPr>
            <a:spLocks noGrp="1" noChangeArrowheads="1"/>
          </p:cNvSpPr>
          <p:nvPr>
            <p:ph type="sldNum" sz="quarter" idx="5"/>
          </p:nvPr>
        </p:nvSpPr>
        <p:spPr>
          <a:noFill/>
        </p:spPr>
        <p:txBody>
          <a:bodyPr/>
          <a:lstStyle/>
          <a:p>
            <a:fld id="{B5E1BA37-DB38-D245-B89D-661F393544B1}" type="slidenum">
              <a:rPr lang="fr-FR"/>
              <a:pPr/>
              <a:t>64</a:t>
            </a:fld>
            <a:endParaRPr lang="fr-F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1031"/>
          <p:cNvSpPr>
            <a:spLocks noGrp="1" noChangeArrowheads="1"/>
          </p:cNvSpPr>
          <p:nvPr>
            <p:ph type="sldNum" sz="quarter" idx="5"/>
          </p:nvPr>
        </p:nvSpPr>
        <p:spPr>
          <a:noFill/>
        </p:spPr>
        <p:txBody>
          <a:bodyPr/>
          <a:lstStyle/>
          <a:p>
            <a:fld id="{ABD0F4F1-904D-B942-ABD2-5B8F47E2F4E4}" type="slidenum">
              <a:rPr lang="fr-FR"/>
              <a:pPr/>
              <a:t>65</a:t>
            </a:fld>
            <a:endParaRPr lang="fr-FR"/>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5EB3714-D915-E14C-8BE6-5FCAB8FFBF34}" type="slidenum">
              <a:rPr lang="fr-FR"/>
              <a:pPr/>
              <a:t>66</a:t>
            </a:fld>
            <a:endParaRPr lang="fr-FR"/>
          </a:p>
        </p:txBody>
      </p:sp>
      <p:sp>
        <p:nvSpPr>
          <p:cNvPr id="123907" name="Rectangle 1026"/>
          <p:cNvSpPr>
            <a:spLocks noGrp="1" noRot="1" noChangeAspect="1" noChangeArrowheads="1"/>
          </p:cNvSpPr>
          <p:nvPr>
            <p:ph type="sldImg"/>
          </p:nvPr>
        </p:nvSpPr>
        <p:spPr>
          <a:solidFill>
            <a:srgbClr val="FFFFFF"/>
          </a:solidFill>
          <a:ln/>
        </p:spPr>
      </p:sp>
      <p:sp>
        <p:nvSpPr>
          <p:cNvPr id="123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1BB4746-8858-7844-AB2C-98D72492C718}" type="slidenum">
              <a:rPr lang="fr-FR"/>
              <a:pPr/>
              <a:t>14</a:t>
            </a:fld>
            <a:endParaRPr 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51BBA13-E6B5-D542-AC0D-82081D031334}" type="slidenum">
              <a:rPr lang="fr-FR"/>
              <a:pPr/>
              <a:t>67</a:t>
            </a:fld>
            <a:endParaRPr lang="fr-FR"/>
          </a:p>
        </p:txBody>
      </p:sp>
      <p:sp>
        <p:nvSpPr>
          <p:cNvPr id="125955" name="Rectangle 1026"/>
          <p:cNvSpPr>
            <a:spLocks noGrp="1" noRot="1" noChangeAspect="1" noChangeArrowheads="1"/>
          </p:cNvSpPr>
          <p:nvPr>
            <p:ph type="sldImg"/>
          </p:nvPr>
        </p:nvSpPr>
        <p:spPr>
          <a:solidFill>
            <a:srgbClr val="FFFFFF"/>
          </a:solidFill>
          <a:ln/>
        </p:spPr>
      </p:sp>
      <p:sp>
        <p:nvSpPr>
          <p:cNvPr id="1259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0193ADBA-B7BE-3943-95CF-190E0DFED32D}" type="slidenum">
              <a:rPr lang="fr-FR">
                <a:latin typeface="Arial" pitchFamily="-104" charset="0"/>
                <a:ea typeface="ＭＳ Ｐゴシック" pitchFamily="-104" charset="-128"/>
                <a:cs typeface="ＭＳ Ｐゴシック" pitchFamily="-104" charset="-128"/>
              </a:rPr>
              <a:pPr/>
              <a:t>68</a:t>
            </a:fld>
            <a:endParaRPr lang="fr-FR">
              <a:latin typeface="Arial" pitchFamily="-104" charset="0"/>
              <a:ea typeface="ＭＳ Ｐゴシック" pitchFamily="-104" charset="-128"/>
              <a:cs typeface="ＭＳ Ｐゴシック" pitchFamily="-104" charset="-128"/>
            </a:endParaRPr>
          </a:p>
        </p:txBody>
      </p:sp>
      <p:sp>
        <p:nvSpPr>
          <p:cNvPr id="141315" name="Rectangle 1026"/>
          <p:cNvSpPr>
            <a:spLocks noGrp="1" noRot="1" noChangeAspect="1" noChangeArrowheads="1"/>
          </p:cNvSpPr>
          <p:nvPr>
            <p:ph type="sldImg"/>
          </p:nvPr>
        </p:nvSpPr>
        <p:spPr>
          <a:solidFill>
            <a:srgbClr val="FFFFFF"/>
          </a:solidFill>
          <a:ln/>
        </p:spPr>
      </p:sp>
      <p:sp>
        <p:nvSpPr>
          <p:cNvPr id="14131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84E8C1BE-4658-0442-AB74-23783A3E9BC1}" type="slidenum">
              <a:rPr lang="fr-FR"/>
              <a:pPr/>
              <a:t>69</a:t>
            </a:fld>
            <a:endParaRPr lang="fr-F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22F83-E37C-264B-94E8-4DB7682AF669}" type="slidenum">
              <a:rPr lang="fr-FR"/>
              <a:pPr/>
              <a:t>71</a:t>
            </a:fld>
            <a:endParaRPr lang="fr-F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20A22-8EE6-7440-AF69-86C3C6D8E824}" type="slidenum">
              <a:rPr lang="fr-FR"/>
              <a:pPr/>
              <a:t>72</a:t>
            </a:fld>
            <a:endParaRPr lang="fr-F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F4441FD-66C8-7045-B7C2-892ADEE3269E}" type="slidenum">
              <a:rPr lang="fr-FR">
                <a:latin typeface="Arial" pitchFamily="-104" charset="0"/>
                <a:ea typeface="ＭＳ Ｐゴシック" pitchFamily="-104" charset="-128"/>
                <a:cs typeface="ＭＳ Ｐゴシック" pitchFamily="-104" charset="-128"/>
              </a:rPr>
              <a:pPr/>
              <a:t>73</a:t>
            </a:fld>
            <a:endParaRPr lang="fr-FR">
              <a:latin typeface="Arial" pitchFamily="-104" charset="0"/>
              <a:ea typeface="ＭＳ Ｐゴシック" pitchFamily="-104" charset="-128"/>
              <a:cs typeface="ＭＳ Ｐゴシック" pitchFamily="-104" charset="-128"/>
            </a:endParaRPr>
          </a:p>
        </p:txBody>
      </p:sp>
      <p:sp>
        <p:nvSpPr>
          <p:cNvPr id="165891" name="Rectangle 1026"/>
          <p:cNvSpPr>
            <a:spLocks noGrp="1" noRot="1" noChangeAspect="1" noChangeArrowheads="1"/>
          </p:cNvSpPr>
          <p:nvPr>
            <p:ph type="sldImg"/>
          </p:nvPr>
        </p:nvSpPr>
        <p:spPr>
          <a:solidFill>
            <a:srgbClr val="FFFFFF"/>
          </a:solidFill>
          <a:ln/>
        </p:spPr>
      </p:sp>
      <p:sp>
        <p:nvSpPr>
          <p:cNvPr id="1658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A053ECF-1E39-0D44-8401-FDA8AB11D4C6}" type="slidenum">
              <a:rPr lang="fr-FR"/>
              <a:pPr/>
              <a:t>74</a:t>
            </a:fld>
            <a:endParaRPr lang="fr-F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D18C3F1-DD02-5540-A665-2DD013801630}" type="slidenum">
              <a:rPr lang="fr-FR">
                <a:latin typeface="Arial" pitchFamily="-104" charset="0"/>
                <a:ea typeface="ＭＳ Ｐゴシック" pitchFamily="-104" charset="-128"/>
                <a:cs typeface="ＭＳ Ｐゴシック" pitchFamily="-104" charset="-128"/>
              </a:rPr>
              <a:pPr/>
              <a:t>75</a:t>
            </a:fld>
            <a:endParaRPr lang="fr-FR">
              <a:latin typeface="Arial" pitchFamily="-104" charset="0"/>
              <a:ea typeface="ＭＳ Ｐゴシック" pitchFamily="-104" charset="-128"/>
              <a:cs typeface="ＭＳ Ｐゴシック" pitchFamily="-104" charset="-128"/>
            </a:endParaRPr>
          </a:p>
        </p:txBody>
      </p:sp>
      <p:sp>
        <p:nvSpPr>
          <p:cNvPr id="167939" name="Rectangle 1026"/>
          <p:cNvSpPr>
            <a:spLocks noGrp="1" noRot="1" noChangeAspect="1" noChangeArrowheads="1"/>
          </p:cNvSpPr>
          <p:nvPr>
            <p:ph type="sldImg"/>
          </p:nvPr>
        </p:nvSpPr>
        <p:spPr>
          <a:solidFill>
            <a:srgbClr val="FFFFFF"/>
          </a:solidFill>
          <a:ln/>
        </p:spPr>
      </p:sp>
      <p:sp>
        <p:nvSpPr>
          <p:cNvPr id="1679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E027AF01-5AF1-BF4C-AD99-2FB550283858}" type="slidenum">
              <a:rPr lang="fr-FR">
                <a:latin typeface="Arial" pitchFamily="-104" charset="0"/>
                <a:ea typeface="ＭＳ Ｐゴシック" pitchFamily="-104" charset="-128"/>
                <a:cs typeface="ＭＳ Ｐゴシック" pitchFamily="-104" charset="-128"/>
              </a:rPr>
              <a:pPr/>
              <a:t>76</a:t>
            </a:fld>
            <a:endParaRPr lang="fr-FR">
              <a:latin typeface="Arial" pitchFamily="-104" charset="0"/>
              <a:ea typeface="ＭＳ Ｐゴシック" pitchFamily="-104" charset="-128"/>
              <a:cs typeface="ＭＳ Ｐゴシック" pitchFamily="-104" charset="-128"/>
            </a:endParaRPr>
          </a:p>
        </p:txBody>
      </p:sp>
      <p:sp>
        <p:nvSpPr>
          <p:cNvPr id="169987" name="Rectangle 1026"/>
          <p:cNvSpPr>
            <a:spLocks noGrp="1" noRot="1" noChangeAspect="1" noChangeArrowheads="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224F96C-615E-824F-A29D-2AB02A06B295}" type="slidenum">
              <a:rPr lang="fr-FR">
                <a:latin typeface="Arial" pitchFamily="-104" charset="0"/>
                <a:ea typeface="ＭＳ Ｐゴシック" pitchFamily="-104" charset="-128"/>
                <a:cs typeface="ＭＳ Ｐゴシック" pitchFamily="-104" charset="-128"/>
              </a:rPr>
              <a:pPr/>
              <a:t>77</a:t>
            </a:fld>
            <a:endParaRPr lang="fr-FR">
              <a:latin typeface="Arial" pitchFamily="-104" charset="0"/>
              <a:ea typeface="ＭＳ Ｐゴシック" pitchFamily="-104" charset="-128"/>
              <a:cs typeface="ＭＳ Ｐゴシック" pitchFamily="-104" charset="-128"/>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72A0905-93C8-D34E-995D-BEBF783F9351}" type="slidenum">
              <a:rPr lang="fr-FR"/>
              <a:pPr/>
              <a:t>15</a:t>
            </a:fld>
            <a:endParaRPr lang="fr-F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59D48162-5A6F-2D40-9269-2233880C5E8F}" type="slidenum">
              <a:rPr lang="fr-FR">
                <a:latin typeface="Arial" pitchFamily="-104" charset="0"/>
                <a:ea typeface="ＭＳ Ｐゴシック" pitchFamily="-104" charset="-128"/>
                <a:cs typeface="ＭＳ Ｐゴシック" pitchFamily="-104" charset="-128"/>
              </a:rPr>
              <a:pPr/>
              <a:t>78</a:t>
            </a:fld>
            <a:endParaRPr lang="fr-FR">
              <a:latin typeface="Arial" pitchFamily="-104" charset="0"/>
              <a:ea typeface="ＭＳ Ｐゴシック" pitchFamily="-104" charset="-128"/>
              <a:cs typeface="ＭＳ Ｐゴシック" pitchFamily="-104" charset="-128"/>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B65E42B-F2C5-4648-BE40-A7372229721F}" type="slidenum">
              <a:rPr lang="fr-FR"/>
              <a:pPr/>
              <a:t>79</a:t>
            </a:fld>
            <a:endParaRPr lang="fr-F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10BEED0-3718-1547-B168-3FB5347877F7}" type="slidenum">
              <a:rPr lang="fr-FR"/>
              <a:pPr/>
              <a:t>80</a:t>
            </a:fld>
            <a:endParaRPr lang="fr-F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5AAC5300-BE2D-EE4D-96D1-49A2B0A77F7E}" type="slidenum">
              <a:rPr lang="fr-FR"/>
              <a:pPr/>
              <a:t>81</a:t>
            </a:fld>
            <a:endParaRPr lang="fr-F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4751C6C5-4F95-254C-A2A3-150A92118EDC}" type="slidenum">
              <a:rPr lang="fr-FR">
                <a:latin typeface="Arial" pitchFamily="-104" charset="0"/>
                <a:ea typeface="ＭＳ Ｐゴシック" pitchFamily="-104" charset="-128"/>
                <a:cs typeface="ＭＳ Ｐゴシック" pitchFamily="-104" charset="-128"/>
              </a:rPr>
              <a:pPr/>
              <a:t>82</a:t>
            </a:fld>
            <a:endParaRPr lang="fr-FR">
              <a:latin typeface="Arial" pitchFamily="-104" charset="0"/>
              <a:ea typeface="ＭＳ Ｐゴシック" pitchFamily="-104" charset="-128"/>
              <a:cs typeface="ＭＳ Ｐゴシック" pitchFamily="-104" charset="-128"/>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E7DC493-DA04-694D-9B4B-D4B205326C6F}" type="slidenum">
              <a:rPr lang="fr-FR">
                <a:latin typeface="Arial" pitchFamily="-104" charset="0"/>
                <a:ea typeface="ＭＳ Ｐゴシック" pitchFamily="-104" charset="-128"/>
                <a:cs typeface="ＭＳ Ｐゴシック" pitchFamily="-104" charset="-128"/>
              </a:rPr>
              <a:pPr/>
              <a:t>83</a:t>
            </a:fld>
            <a:endParaRPr lang="fr-FR">
              <a:latin typeface="Arial" pitchFamily="-104" charset="0"/>
              <a:ea typeface="ＭＳ Ｐゴシック" pitchFamily="-104" charset="-128"/>
              <a:cs typeface="ＭＳ Ｐゴシック" pitchFamily="-104" charset="-128"/>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955EEA6-93E0-9049-9661-80349A4E9090}" type="slidenum">
              <a:rPr lang="fr-FR">
                <a:latin typeface="Arial" pitchFamily="-104" charset="0"/>
                <a:ea typeface="ＭＳ Ｐゴシック" pitchFamily="-104" charset="-128"/>
                <a:cs typeface="ＭＳ Ｐゴシック" pitchFamily="-104" charset="-128"/>
              </a:rPr>
              <a:pPr/>
              <a:t>86</a:t>
            </a:fld>
            <a:endParaRPr lang="fr-FR">
              <a:latin typeface="Arial" pitchFamily="-104" charset="0"/>
              <a:ea typeface="ＭＳ Ｐゴシック" pitchFamily="-104" charset="-128"/>
              <a:cs typeface="ＭＳ Ｐゴシック" pitchFamily="-104" charset="-128"/>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F22367B-F8D6-024F-9822-8110040D7599}" type="slidenum">
              <a:rPr lang="fr-FR"/>
              <a:pPr/>
              <a:t>91</a:t>
            </a:fld>
            <a:endParaRPr lang="fr-F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2CE65A57-32CC-E442-8D21-2CF6978B9A70}" type="slidenum">
              <a:rPr lang="fr-FR">
                <a:latin typeface="Arial" pitchFamily="-104" charset="0"/>
                <a:ea typeface="ＭＳ Ｐゴシック" pitchFamily="-104" charset="-128"/>
                <a:cs typeface="ＭＳ Ｐゴシック" pitchFamily="-104" charset="-128"/>
              </a:rPr>
              <a:pPr/>
              <a:t>92</a:t>
            </a:fld>
            <a:endParaRPr lang="fr-FR">
              <a:latin typeface="Arial" pitchFamily="-104" charset="0"/>
              <a:ea typeface="ＭＳ Ｐゴシック" pitchFamily="-104" charset="-128"/>
              <a:cs typeface="ＭＳ Ｐゴシック" pitchFamily="-104" charset="-128"/>
            </a:endParaRPr>
          </a:p>
        </p:txBody>
      </p:sp>
      <p:sp>
        <p:nvSpPr>
          <p:cNvPr id="193539" name="Rectangle 1026"/>
          <p:cNvSpPr>
            <a:spLocks noGrp="1" noRot="1" noChangeAspect="1" noChangeArrowheads="1" noTextEdit="1"/>
          </p:cNvSpPr>
          <p:nvPr>
            <p:ph type="sldImg"/>
          </p:nvPr>
        </p:nvSpPr>
        <p:spPr>
          <a:ln/>
        </p:spPr>
      </p:sp>
      <p:sp>
        <p:nvSpPr>
          <p:cNvPr id="193540" name="Rectangle 1027"/>
          <p:cNvSpPr>
            <a:spLocks noGrp="1" noChangeArrowheads="1"/>
          </p:cNvSpPr>
          <p:nvPr>
            <p:ph type="body" idx="1"/>
          </p:nvPr>
        </p:nvSpPr>
        <p:spPr>
          <a:no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E36407A3-64F9-6249-877B-10404873B00C}" type="slidenum">
              <a:rPr lang="fr-FR">
                <a:latin typeface="Arial" pitchFamily="-104" charset="0"/>
                <a:ea typeface="ＭＳ Ｐゴシック" pitchFamily="-104" charset="-128"/>
                <a:cs typeface="ＭＳ Ｐゴシック" pitchFamily="-104" charset="-128"/>
              </a:rPr>
              <a:pPr/>
              <a:t>94</a:t>
            </a:fld>
            <a:endParaRPr lang="fr-FR">
              <a:latin typeface="Arial" pitchFamily="-104" charset="0"/>
              <a:ea typeface="ＭＳ Ｐゴシック" pitchFamily="-104" charset="-128"/>
              <a:cs typeface="ＭＳ Ｐゴシック" pitchFamily="-104" charset="-128"/>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83FDB37-1BFE-E945-A936-283F3C23C9C6}" type="slidenum">
              <a:rPr lang="fr-FR"/>
              <a:pPr/>
              <a:t>16</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22EBCAC7-D28A-1B47-B778-55ECB131EDC0}" type="slidenum">
              <a:rPr lang="fr-FR">
                <a:latin typeface="Arial" pitchFamily="-104" charset="0"/>
                <a:ea typeface="ＭＳ Ｐゴシック" pitchFamily="-104" charset="-128"/>
                <a:cs typeface="ＭＳ Ｐゴシック" pitchFamily="-104" charset="-128"/>
              </a:rPr>
              <a:pPr/>
              <a:t>96</a:t>
            </a:fld>
            <a:endParaRPr lang="fr-FR">
              <a:latin typeface="Arial" pitchFamily="-104" charset="0"/>
              <a:ea typeface="ＭＳ Ｐゴシック" pitchFamily="-104" charset="-128"/>
              <a:cs typeface="ＭＳ Ｐゴシック" pitchFamily="-104" charset="-128"/>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endParaRPr lang="fr-FR">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D8A5DD6B-9343-6A46-AB5D-F6A2A1229201}" type="slidenum">
              <a:rPr lang="fr-FR"/>
              <a:pPr/>
              <a:t>109</a:t>
            </a:fld>
            <a:endParaRPr lang="fr-F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72E3829-72FA-C241-B76A-5960413233F6}" type="slidenum">
              <a:rPr lang="fr-FR"/>
              <a:pPr/>
              <a:t>17</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6A84247-4CB1-6945-9E88-95F227AC8044}" type="slidenum">
              <a:rPr lang="fr-FR"/>
              <a:pPr/>
              <a:t>22</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34D0C97-42FF-704F-A496-5F486D95C6A3}"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B49917C-73D7-0A45-8F54-7BB2B9B9F2E4}"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9B8732C-2D3D-1641-8B6C-A3E4D0C65B78}"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DD573D5-3875-A94E-AE7F-09BB03793E2A}"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8502203-F2CA-844E-8E91-BE964B35053D}"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73AE12C-81D8-F149-9146-E43C1E54AFFD}"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6A059DA5-7DE7-8A41-B42A-7E7E881FF311}"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A3E78AA7-977C-7947-9025-166CA4449402}"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4EA4AA72-5FAC-F147-A906-F8885E90C20A}"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CE03A83-9F07-2947-8A80-7F3E599C7718}"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DA286BD-A7BA-0B45-AD5B-AF61E380DEE1}"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377D4ABB-3FE2-5846-BD3A-505E324DB4E4}"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05.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6" Type="http://schemas.openxmlformats.org/officeDocument/2006/relationships/image" Target="../media/image151.jpeg"/><Relationship Id="rId7"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 Id="rId3" Type="http://schemas.openxmlformats.org/officeDocument/2006/relationships/image" Target="../media/image15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 Id="rId3" Type="http://schemas.openxmlformats.org/officeDocument/2006/relationships/image" Target="../media/image15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60.jpeg"/><Relationship Id="rId6" Type="http://schemas.openxmlformats.org/officeDocument/2006/relationships/image" Target="../media/image161.jpeg"/><Relationship Id="rId7" Type="http://schemas.openxmlformats.org/officeDocument/2006/relationships/image" Target="../media/image162.png"/><Relationship Id="rId8" Type="http://schemas.openxmlformats.org/officeDocument/2006/relationships/image" Target="../media/image163.png"/><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image" Target="../media/image166.jpeg"/><Relationship Id="rId6" Type="http://schemas.openxmlformats.org/officeDocument/2006/relationships/image" Target="../media/image167.jpe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0.jpeg"/></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2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2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 Id="rId3" Type="http://schemas.openxmlformats.org/officeDocument/2006/relationships/image" Target="../media/image12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0.jpeg"/></Relationships>
</file>

<file path=ppt/slides/_rels/slide97.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676400"/>
            <a:ext cx="7772400" cy="3352800"/>
          </a:xfrm>
        </p:spPr>
        <p:txBody>
          <a:bodyPr/>
          <a:lstStyle/>
          <a:p>
            <a:pPr eaLnBrk="1" hangingPunct="1"/>
            <a:r>
              <a:rPr lang="fr-FR" dirty="0"/>
              <a:t>Le chalcolithique et l’apparition des inégalités</a:t>
            </a:r>
          </a:p>
        </p:txBody>
      </p:sp>
      <p:sp>
        <p:nvSpPr>
          <p:cNvPr id="15363" name="Rectangle 3"/>
          <p:cNvSpPr>
            <a:spLocks noGrp="1" noChangeArrowheads="1"/>
          </p:cNvSpPr>
          <p:nvPr>
            <p:ph idx="1"/>
          </p:nvPr>
        </p:nvSpPr>
        <p:spPr>
          <a:xfrm>
            <a:off x="685800" y="2133600"/>
            <a:ext cx="7772400" cy="2514600"/>
          </a:xfrm>
        </p:spPr>
        <p:txBody>
          <a:bodyPr/>
          <a:lstStyle/>
          <a:p>
            <a:pPr eaLnBrk="1" hangingPunct="1"/>
            <a:endParaRPr lang="fr-FR" dirty="0"/>
          </a:p>
        </p:txBody>
      </p:sp>
      <p:sp>
        <p:nvSpPr>
          <p:cNvPr id="4" name="ZoneTexte 3"/>
          <p:cNvSpPr txBox="1"/>
          <p:nvPr/>
        </p:nvSpPr>
        <p:spPr>
          <a:xfrm>
            <a:off x="5579482" y="5829436"/>
            <a:ext cx="2887780" cy="461665"/>
          </a:xfrm>
          <a:prstGeom prst="rect">
            <a:avLst/>
          </a:prstGeom>
          <a:noFill/>
        </p:spPr>
        <p:txBody>
          <a:bodyPr wrap="none" rtlCol="0">
            <a:spAutoFit/>
          </a:bodyPr>
          <a:lstStyle/>
          <a:p>
            <a:r>
              <a:rPr lang="fr-FR" dirty="0" smtClean="0"/>
              <a:t>Jean-Paul </a:t>
            </a:r>
            <a:r>
              <a:rPr lang="fr-FR" dirty="0" err="1" smtClean="0"/>
              <a:t>Demoule</a:t>
            </a:r>
            <a:endParaRPr lang="fr-FR" dirty="0"/>
          </a:p>
        </p:txBody>
      </p:sp>
      <p:sp>
        <p:nvSpPr>
          <p:cNvPr id="5" name="ZoneTexte 4"/>
          <p:cNvSpPr txBox="1"/>
          <p:nvPr/>
        </p:nvSpPr>
        <p:spPr>
          <a:xfrm>
            <a:off x="1905000" y="533400"/>
            <a:ext cx="5655114" cy="461665"/>
          </a:xfrm>
          <a:prstGeom prst="rect">
            <a:avLst/>
          </a:prstGeom>
          <a:noFill/>
        </p:spPr>
        <p:txBody>
          <a:bodyPr wrap="none" rtlCol="0">
            <a:spAutoFit/>
          </a:bodyPr>
          <a:lstStyle/>
          <a:p>
            <a:r>
              <a:rPr lang="fr-FR" dirty="0" smtClean="0"/>
              <a:t>APHG – Strasbourg – 5 décembre 2017</a:t>
            </a: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re 1"/>
          <p:cNvSpPr>
            <a:spLocks noGrp="1"/>
          </p:cNvSpPr>
          <p:nvPr>
            <p:ph type="title"/>
          </p:nvPr>
        </p:nvSpPr>
        <p:spPr/>
        <p:txBody>
          <a:bodyPr/>
          <a:lstStyle/>
          <a:p>
            <a:pPr eaLnBrk="1" hangingPunct="1"/>
            <a:r>
              <a:rPr lang="fr-FR" smtClean="0"/>
              <a:t>Aspects territoriaux</a:t>
            </a:r>
          </a:p>
        </p:txBody>
      </p:sp>
      <p:sp>
        <p:nvSpPr>
          <p:cNvPr id="27651" name="Espace réservé du contenu 2"/>
          <p:cNvSpPr>
            <a:spLocks noGrp="1"/>
          </p:cNvSpPr>
          <p:nvPr>
            <p:ph idx="1"/>
          </p:nvPr>
        </p:nvSpPr>
        <p:spPr>
          <a:xfrm>
            <a:off x="685800" y="1981200"/>
            <a:ext cx="8229600" cy="4572000"/>
          </a:xfrm>
        </p:spPr>
        <p:txBody>
          <a:bodyPr/>
          <a:lstStyle/>
          <a:p>
            <a:pPr eaLnBrk="1" hangingPunct="1"/>
            <a:r>
              <a:rPr lang="fr-FR" smtClean="0"/>
              <a:t>Limites géographiques de l’Europe atteintes</a:t>
            </a:r>
          </a:p>
          <a:p>
            <a:pPr eaLnBrk="1" hangingPunct="1"/>
            <a:r>
              <a:rPr lang="fr-FR" smtClean="0"/>
              <a:t>Démographie sans cesse croissante</a:t>
            </a:r>
          </a:p>
          <a:p>
            <a:pPr eaLnBrk="1" hangingPunct="1"/>
            <a:r>
              <a:rPr lang="fr-FR" smtClean="0"/>
              <a:t>Conquête des zones marginales (montagnes, zones lacustres, îles, Nord, etc)</a:t>
            </a:r>
          </a:p>
          <a:p>
            <a:pPr eaLnBrk="1" hangingPunct="1">
              <a:buFontTx/>
              <a:buNone/>
            </a:pPr>
            <a:r>
              <a:rPr lang="fr-FR" smtClean="0"/>
              <a:t>=&gt; Nécessité d’augmenter la capacité de charge (carriage capacity)</a:t>
            </a: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927398" y="6126163"/>
            <a:ext cx="8727439" cy="731837"/>
          </a:xfrm>
        </p:spPr>
        <p:txBody>
          <a:bodyPr>
            <a:noAutofit/>
          </a:bodyPr>
          <a:lstStyle/>
          <a:p>
            <a:r>
              <a:rPr lang="fr-FR" sz="2800" dirty="0" err="1" smtClean="0"/>
              <a:t>Lavau</a:t>
            </a:r>
            <a:r>
              <a:rPr lang="fr-FR" sz="2800" dirty="0" smtClean="0"/>
              <a:t>, Aube, tombe princière</a:t>
            </a:r>
            <a:endParaRPr lang="fr-FR" sz="2800" dirty="0"/>
          </a:p>
        </p:txBody>
      </p:sp>
      <p:pic>
        <p:nvPicPr>
          <p:cNvPr id="4" name="Espace réservé du contenu 3" descr="Lavau vue tombe.png"/>
          <p:cNvPicPr>
            <a:picLocks noGrp="1" noChangeAspect="1"/>
          </p:cNvPicPr>
          <p:nvPr>
            <p:ph idx="1"/>
          </p:nvPr>
        </p:nvPicPr>
        <p:blipFill>
          <a:blip r:embed="rId2"/>
          <a:srcRect l="-10705" r="-10705"/>
          <a:stretch>
            <a:fillRect/>
          </a:stretch>
        </p:blipFill>
        <p:spPr>
          <a:xfrm>
            <a:off x="-502034" y="0"/>
            <a:ext cx="6319801" cy="3475647"/>
          </a:xfrm>
        </p:spPr>
      </p:pic>
      <p:pic>
        <p:nvPicPr>
          <p:cNvPr id="5" name="Image 4" descr="Lavau Archeloos detail.jpg"/>
          <p:cNvPicPr>
            <a:picLocks noChangeAspect="1"/>
          </p:cNvPicPr>
          <p:nvPr/>
        </p:nvPicPr>
        <p:blipFill>
          <a:blip r:embed="rId3"/>
          <a:stretch>
            <a:fillRect/>
          </a:stretch>
        </p:blipFill>
        <p:spPr>
          <a:xfrm>
            <a:off x="5372204" y="1"/>
            <a:ext cx="3771796" cy="2518460"/>
          </a:xfrm>
          <a:prstGeom prst="rect">
            <a:avLst/>
          </a:prstGeom>
        </p:spPr>
      </p:pic>
      <p:pic>
        <p:nvPicPr>
          <p:cNvPr id="6" name="Image 5" descr="Lavau lion chaudron.jpg"/>
          <p:cNvPicPr>
            <a:picLocks noChangeAspect="1"/>
          </p:cNvPicPr>
          <p:nvPr/>
        </p:nvPicPr>
        <p:blipFill>
          <a:blip r:embed="rId4"/>
          <a:stretch>
            <a:fillRect/>
          </a:stretch>
        </p:blipFill>
        <p:spPr>
          <a:xfrm>
            <a:off x="5372204" y="2518461"/>
            <a:ext cx="3771796" cy="2516407"/>
          </a:xfrm>
          <a:prstGeom prst="rect">
            <a:avLst/>
          </a:prstGeom>
        </p:spPr>
      </p:pic>
      <p:pic>
        <p:nvPicPr>
          <p:cNvPr id="8" name="Image 7" descr="Lavau Oenoche.jpg"/>
          <p:cNvPicPr>
            <a:picLocks noChangeAspect="1"/>
          </p:cNvPicPr>
          <p:nvPr/>
        </p:nvPicPr>
        <p:blipFill>
          <a:blip r:embed="rId5"/>
          <a:stretch>
            <a:fillRect/>
          </a:stretch>
        </p:blipFill>
        <p:spPr>
          <a:xfrm>
            <a:off x="133692" y="3330828"/>
            <a:ext cx="4449443" cy="2970930"/>
          </a:xfrm>
          <a:prstGeom prst="rect">
            <a:avLst/>
          </a:prstGeom>
        </p:spPr>
      </p:pic>
      <p:pic>
        <p:nvPicPr>
          <p:cNvPr id="9" name="Image 8" descr="Lavau torque detail.jpg"/>
          <p:cNvPicPr>
            <a:picLocks noChangeAspect="1"/>
          </p:cNvPicPr>
          <p:nvPr/>
        </p:nvPicPr>
        <p:blipFill>
          <a:blip r:embed="rId6"/>
          <a:stretch>
            <a:fillRect/>
          </a:stretch>
        </p:blipFill>
        <p:spPr>
          <a:xfrm>
            <a:off x="5372204" y="5034868"/>
            <a:ext cx="3818006" cy="2290803"/>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Titre 1"/>
          <p:cNvSpPr>
            <a:spLocks noGrp="1"/>
          </p:cNvSpPr>
          <p:nvPr>
            <p:ph type="title"/>
          </p:nvPr>
        </p:nvSpPr>
        <p:spPr>
          <a:xfrm>
            <a:off x="1" y="4362401"/>
            <a:ext cx="2940050" cy="1318421"/>
          </a:xfrm>
        </p:spPr>
        <p:txBody>
          <a:bodyPr>
            <a:normAutofit fontScale="90000"/>
          </a:bodyPr>
          <a:lstStyle/>
          <a:p>
            <a:r>
              <a:rPr lang="fr-FR" sz="3200" b="1" dirty="0" smtClean="0"/>
              <a:t>A-t-il vraiment jeté ses armes aux pieds de César ?...</a:t>
            </a:r>
          </a:p>
        </p:txBody>
      </p:sp>
      <p:pic>
        <p:nvPicPr>
          <p:cNvPr id="144387" name="Espace réservé du contenu 3" descr="Asterix camps romains.gif"/>
          <p:cNvPicPr>
            <a:picLocks noGrp="1" noChangeAspect="1"/>
          </p:cNvPicPr>
          <p:nvPr>
            <p:ph idx="1"/>
          </p:nvPr>
        </p:nvPicPr>
        <p:blipFill>
          <a:blip r:embed="rId2"/>
          <a:srcRect l="-21600" r="-21600"/>
          <a:stretch>
            <a:fillRect/>
          </a:stretch>
        </p:blipFill>
        <p:spPr>
          <a:xfrm>
            <a:off x="-838200" y="0"/>
            <a:ext cx="5257800" cy="3505200"/>
          </a:xfrm>
        </p:spPr>
      </p:pic>
      <p:pic>
        <p:nvPicPr>
          <p:cNvPr id="144388" name="Image 4" descr="Vercingetorix-Cesar.jpg"/>
          <p:cNvPicPr>
            <a:picLocks noChangeAspect="1"/>
          </p:cNvPicPr>
          <p:nvPr/>
        </p:nvPicPr>
        <p:blipFill>
          <a:blip r:embed="rId3"/>
          <a:srcRect/>
          <a:stretch>
            <a:fillRect/>
          </a:stretch>
        </p:blipFill>
        <p:spPr bwMode="auto">
          <a:xfrm>
            <a:off x="2940050" y="2727325"/>
            <a:ext cx="6203950" cy="4130675"/>
          </a:xfrm>
          <a:prstGeom prst="rect">
            <a:avLst/>
          </a:prstGeom>
          <a:noFill/>
          <a:ln w="9525">
            <a:noFill/>
            <a:miter lim="800000"/>
            <a:headEnd/>
            <a:tailEnd/>
          </a:ln>
        </p:spPr>
      </p:pic>
      <p:pic>
        <p:nvPicPr>
          <p:cNvPr id="5" name="Image 4" descr="Capture d’écran 2013-10-02 à 12.19.29.png"/>
          <p:cNvPicPr>
            <a:picLocks noChangeAspect="1"/>
          </p:cNvPicPr>
          <p:nvPr/>
        </p:nvPicPr>
        <p:blipFill>
          <a:blip r:embed="rId4"/>
          <a:stretch>
            <a:fillRect/>
          </a:stretch>
        </p:blipFill>
        <p:spPr>
          <a:xfrm>
            <a:off x="4570933" y="304993"/>
            <a:ext cx="4457607" cy="2218437"/>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Titre 1"/>
          <p:cNvSpPr>
            <a:spLocks noGrp="1"/>
          </p:cNvSpPr>
          <p:nvPr>
            <p:ph type="title"/>
          </p:nvPr>
        </p:nvSpPr>
        <p:spPr/>
        <p:txBody>
          <a:bodyPr/>
          <a:lstStyle/>
          <a:p>
            <a:endParaRPr lang="fr-FR"/>
          </a:p>
        </p:txBody>
      </p:sp>
      <p:sp>
        <p:nvSpPr>
          <p:cNvPr id="148483" name="Espace réservé du contenu 2"/>
          <p:cNvSpPr>
            <a:spLocks noGrp="1"/>
          </p:cNvSpPr>
          <p:nvPr>
            <p:ph idx="1"/>
          </p:nvPr>
        </p:nvSpPr>
        <p:spPr/>
        <p:txBody>
          <a:bodyPr/>
          <a:lstStyle/>
          <a:p>
            <a:endParaRPr lang="fr-FR"/>
          </a:p>
        </p:txBody>
      </p:sp>
      <p:pic>
        <p:nvPicPr>
          <p:cNvPr id="148484" name="Image 3" descr="buwj8w6r.jpg"/>
          <p:cNvPicPr>
            <a:picLocks noChangeAspect="1"/>
          </p:cNvPicPr>
          <p:nvPr/>
        </p:nvPicPr>
        <p:blipFill>
          <a:blip r:embed="rId2"/>
          <a:srcRect/>
          <a:stretch>
            <a:fillRect/>
          </a:stretch>
        </p:blipFill>
        <p:spPr bwMode="auto">
          <a:xfrm>
            <a:off x="1905000" y="-114300"/>
            <a:ext cx="4876800" cy="697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5000"/>
            <a:ext cx="8229600" cy="1143000"/>
          </a:xfrm>
        </p:spPr>
        <p:txBody>
          <a:bodyPr/>
          <a:lstStyle/>
          <a:p>
            <a:r>
              <a:rPr lang="fr-FR" dirty="0" smtClean="0"/>
              <a:t>Les peuples gaulois</a:t>
            </a:r>
            <a:endParaRPr lang="fr-FR" dirty="0"/>
          </a:p>
        </p:txBody>
      </p:sp>
      <p:pic>
        <p:nvPicPr>
          <p:cNvPr id="4" name="Espace réservé du contenu 3" descr="carte-gaule.jpg"/>
          <p:cNvPicPr>
            <a:picLocks noGrp="1" noChangeAspect="1"/>
          </p:cNvPicPr>
          <p:nvPr>
            <p:ph idx="1"/>
          </p:nvPr>
        </p:nvPicPr>
        <p:blipFill>
          <a:blip r:embed="rId2"/>
          <a:srcRect l="-52266" r="-52266"/>
          <a:stretch>
            <a:fillRect/>
          </a:stretch>
        </p:blipFill>
        <p:spPr>
          <a:xfrm>
            <a:off x="-834288" y="0"/>
            <a:ext cx="10391637" cy="5715000"/>
          </a:xfrm>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Titre 1"/>
          <p:cNvSpPr>
            <a:spLocks noGrp="1"/>
          </p:cNvSpPr>
          <p:nvPr>
            <p:ph type="title"/>
          </p:nvPr>
        </p:nvSpPr>
        <p:spPr/>
        <p:txBody>
          <a:bodyPr>
            <a:normAutofit fontScale="90000"/>
          </a:bodyPr>
          <a:lstStyle/>
          <a:p>
            <a:r>
              <a:rPr lang="fr-FR" sz="3600" dirty="0" smtClean="0"/>
              <a:t/>
            </a:r>
            <a:br>
              <a:rPr lang="fr-FR" sz="3600" dirty="0" smtClean="0"/>
            </a:br>
            <a:r>
              <a:rPr lang="fr-FR" sz="3600" dirty="0" smtClean="0"/>
              <a:t>Le Mont </a:t>
            </a:r>
            <a:r>
              <a:rPr lang="fr-FR" sz="3600" dirty="0" err="1" smtClean="0"/>
              <a:t>Beuvray</a:t>
            </a:r>
            <a:r>
              <a:rPr lang="fr-FR" sz="3600" dirty="0" smtClean="0"/>
              <a:t>, rempart</a:t>
            </a:r>
          </a:p>
        </p:txBody>
      </p:sp>
      <p:pic>
        <p:nvPicPr>
          <p:cNvPr id="177155" name="Espace réservé du contenu 3" descr="Capture d’écran 2013-09-10 à 14.28.00.png"/>
          <p:cNvPicPr>
            <a:picLocks noGrp="1" noChangeAspect="1"/>
          </p:cNvPicPr>
          <p:nvPr>
            <p:ph idx="1"/>
          </p:nvPr>
        </p:nvPicPr>
        <p:blipFill>
          <a:blip r:embed="rId2"/>
          <a:srcRect t="-23096" b="-23096"/>
          <a:stretch>
            <a:fillRect/>
          </a:stretch>
        </p:blipFill>
        <p:spPr>
          <a:xfrm>
            <a:off x="-1" y="1348758"/>
            <a:ext cx="9114457" cy="5012600"/>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6308999" y="5754462"/>
            <a:ext cx="2616924" cy="551769"/>
          </a:xfrm>
        </p:spPr>
        <p:txBody>
          <a:bodyPr>
            <a:normAutofit fontScale="90000"/>
          </a:bodyPr>
          <a:lstStyle/>
          <a:p>
            <a:r>
              <a:rPr lang="fr-FR" sz="3200" dirty="0" smtClean="0"/>
              <a:t>Les oppida, premières villes gauloises</a:t>
            </a:r>
            <a:endParaRPr lang="fr-FR" sz="3200" dirty="0"/>
          </a:p>
        </p:txBody>
      </p:sp>
      <p:pic>
        <p:nvPicPr>
          <p:cNvPr id="6" name="Espace réservé du contenu 5" descr="SITE.28-DecapageHabitatGaulois-POP.jpg"/>
          <p:cNvPicPr>
            <a:picLocks noGrp="1" noChangeAspect="1"/>
          </p:cNvPicPr>
          <p:nvPr>
            <p:ph idx="1"/>
          </p:nvPr>
        </p:nvPicPr>
        <p:blipFill>
          <a:blip r:embed="rId2"/>
          <a:srcRect l="-10843" r="-10843"/>
          <a:stretch>
            <a:fillRect/>
          </a:stretch>
        </p:blipFill>
        <p:spPr>
          <a:xfrm>
            <a:off x="-472834" y="2088707"/>
            <a:ext cx="5172348" cy="2844592"/>
          </a:xfrm>
        </p:spPr>
      </p:pic>
      <p:pic>
        <p:nvPicPr>
          <p:cNvPr id="4" name="Image 3" descr="bibracte.jpg"/>
          <p:cNvPicPr>
            <a:picLocks noChangeAspect="1"/>
          </p:cNvPicPr>
          <p:nvPr/>
        </p:nvPicPr>
        <p:blipFill>
          <a:blip r:embed="rId3"/>
          <a:stretch>
            <a:fillRect/>
          </a:stretch>
        </p:blipFill>
        <p:spPr>
          <a:xfrm>
            <a:off x="0" y="0"/>
            <a:ext cx="3822761" cy="2548508"/>
          </a:xfrm>
          <a:prstGeom prst="rect">
            <a:avLst/>
          </a:prstGeom>
        </p:spPr>
      </p:pic>
      <p:pic>
        <p:nvPicPr>
          <p:cNvPr id="5" name="Image 4" descr="oppidum-1.jpg"/>
          <p:cNvPicPr>
            <a:picLocks noChangeAspect="1"/>
          </p:cNvPicPr>
          <p:nvPr/>
        </p:nvPicPr>
        <p:blipFill>
          <a:blip r:embed="rId4"/>
          <a:stretch>
            <a:fillRect/>
          </a:stretch>
        </p:blipFill>
        <p:spPr>
          <a:xfrm>
            <a:off x="4573203" y="0"/>
            <a:ext cx="4570797" cy="3204937"/>
          </a:xfrm>
          <a:prstGeom prst="rect">
            <a:avLst/>
          </a:prstGeom>
        </p:spPr>
      </p:pic>
      <p:pic>
        <p:nvPicPr>
          <p:cNvPr id="7" name="Image 6" descr="golvinville.jpg"/>
          <p:cNvPicPr>
            <a:picLocks noChangeAspect="1"/>
          </p:cNvPicPr>
          <p:nvPr/>
        </p:nvPicPr>
        <p:blipFill>
          <a:blip r:embed="rId5"/>
          <a:stretch>
            <a:fillRect/>
          </a:stretch>
        </p:blipFill>
        <p:spPr>
          <a:xfrm>
            <a:off x="0" y="4933299"/>
            <a:ext cx="3158484" cy="1924701"/>
          </a:xfrm>
          <a:prstGeom prst="rect">
            <a:avLst/>
          </a:prstGeom>
        </p:spPr>
      </p:pic>
      <p:pic>
        <p:nvPicPr>
          <p:cNvPr id="8" name="Image 7" descr="440_13_image_Reconstitution.jpg"/>
          <p:cNvPicPr>
            <a:picLocks noChangeAspect="1"/>
          </p:cNvPicPr>
          <p:nvPr/>
        </p:nvPicPr>
        <p:blipFill>
          <a:blip r:embed="rId6"/>
          <a:stretch>
            <a:fillRect/>
          </a:stretch>
        </p:blipFill>
        <p:spPr>
          <a:xfrm>
            <a:off x="2927358" y="4496979"/>
            <a:ext cx="2899638" cy="1924701"/>
          </a:xfrm>
          <a:prstGeom prst="rect">
            <a:avLst/>
          </a:prstGeom>
        </p:spPr>
      </p:pic>
      <p:pic>
        <p:nvPicPr>
          <p:cNvPr id="9" name="Image 8" descr="Vesontio oppidum séquane.jpg"/>
          <p:cNvPicPr>
            <a:picLocks noChangeAspect="1"/>
          </p:cNvPicPr>
          <p:nvPr/>
        </p:nvPicPr>
        <p:blipFill>
          <a:blip r:embed="rId7"/>
          <a:stretch>
            <a:fillRect/>
          </a:stretch>
        </p:blipFill>
        <p:spPr>
          <a:xfrm>
            <a:off x="5826996" y="2848563"/>
            <a:ext cx="3317004" cy="2487753"/>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4949886"/>
            <a:ext cx="4935058" cy="636038"/>
          </a:xfrm>
        </p:spPr>
        <p:txBody>
          <a:bodyPr>
            <a:normAutofit fontScale="90000"/>
          </a:bodyPr>
          <a:lstStyle/>
          <a:p>
            <a:r>
              <a:rPr lang="fr-FR" sz="3200" dirty="0" smtClean="0"/>
              <a:t>Fermes aristocratiques</a:t>
            </a:r>
            <a:br>
              <a:rPr lang="fr-FR" sz="3200" dirty="0" smtClean="0"/>
            </a:br>
            <a:r>
              <a:rPr lang="fr-FR" sz="3200" dirty="0" smtClean="0"/>
              <a:t>2</a:t>
            </a:r>
            <a:r>
              <a:rPr lang="fr-FR" sz="3200" baseline="30000" dirty="0" smtClean="0"/>
              <a:t>ème</a:t>
            </a:r>
            <a:r>
              <a:rPr lang="fr-FR" sz="3200" dirty="0" smtClean="0"/>
              <a:t>-1</a:t>
            </a:r>
            <a:r>
              <a:rPr lang="fr-FR" sz="3200" baseline="30000" dirty="0" smtClean="0"/>
              <a:t>er</a:t>
            </a:r>
            <a:r>
              <a:rPr lang="fr-FR" sz="3200" dirty="0" smtClean="0"/>
              <a:t> siècles av. </a:t>
            </a:r>
            <a:r>
              <a:rPr lang="fr-FR" sz="3200" dirty="0" err="1" smtClean="0"/>
              <a:t>n.è</a:t>
            </a:r>
            <a:r>
              <a:rPr lang="fr-FR" sz="3200" dirty="0" smtClean="0"/>
              <a:t>.</a:t>
            </a:r>
            <a:endParaRPr lang="fr-FR" sz="3200" dirty="0"/>
          </a:p>
        </p:txBody>
      </p:sp>
      <p:pic>
        <p:nvPicPr>
          <p:cNvPr id="4" name="Espace réservé du contenu 3" descr="Carte fouilles fermes La Tène.png"/>
          <p:cNvPicPr>
            <a:picLocks noGrp="1" noChangeAspect="1"/>
          </p:cNvPicPr>
          <p:nvPr>
            <p:ph idx="1"/>
          </p:nvPr>
        </p:nvPicPr>
        <p:blipFill>
          <a:blip r:embed="rId2"/>
          <a:srcRect l="-34319" r="-34319"/>
          <a:stretch>
            <a:fillRect/>
          </a:stretch>
        </p:blipFill>
        <p:spPr>
          <a:xfrm>
            <a:off x="-1745942" y="0"/>
            <a:ext cx="8669475" cy="4767877"/>
          </a:xfrm>
        </p:spPr>
      </p:pic>
      <p:pic>
        <p:nvPicPr>
          <p:cNvPr id="5" name="Image 4" descr="fouille Batilly.png"/>
          <p:cNvPicPr>
            <a:picLocks noChangeAspect="1"/>
          </p:cNvPicPr>
          <p:nvPr/>
        </p:nvPicPr>
        <p:blipFill>
          <a:blip r:embed="rId3"/>
          <a:stretch>
            <a:fillRect/>
          </a:stretch>
        </p:blipFill>
        <p:spPr>
          <a:xfrm>
            <a:off x="5180578" y="0"/>
            <a:ext cx="4178300" cy="6009884"/>
          </a:xfrm>
          <a:prstGeom prst="rect">
            <a:avLst/>
          </a:prstGeom>
        </p:spPr>
      </p:pic>
      <p:sp>
        <p:nvSpPr>
          <p:cNvPr id="6" name="ZoneTexte 5"/>
          <p:cNvSpPr txBox="1"/>
          <p:nvPr/>
        </p:nvSpPr>
        <p:spPr>
          <a:xfrm>
            <a:off x="5726489" y="6063210"/>
            <a:ext cx="1823787" cy="461665"/>
          </a:xfrm>
          <a:prstGeom prst="rect">
            <a:avLst/>
          </a:prstGeom>
          <a:noFill/>
        </p:spPr>
        <p:txBody>
          <a:bodyPr wrap="none" rtlCol="0">
            <a:spAutoFit/>
          </a:bodyPr>
          <a:lstStyle/>
          <a:p>
            <a:r>
              <a:rPr lang="fr-FR" sz="2400" dirty="0" smtClean="0"/>
              <a:t>Batilly, Loiret</a:t>
            </a:r>
            <a:endParaRPr lang="fr-FR" sz="2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083791" y="5457559"/>
            <a:ext cx="8229600" cy="668604"/>
          </a:xfrm>
        </p:spPr>
        <p:txBody>
          <a:bodyPr>
            <a:normAutofit/>
          </a:bodyPr>
          <a:lstStyle/>
          <a:p>
            <a:r>
              <a:rPr lang="fr-FR" sz="3200" dirty="0" smtClean="0"/>
              <a:t>Ferme gauloise</a:t>
            </a:r>
            <a:endParaRPr lang="fr-FR" sz="3200" dirty="0"/>
          </a:p>
        </p:txBody>
      </p:sp>
      <p:pic>
        <p:nvPicPr>
          <p:cNvPr id="4" name="Espace réservé du contenu 3" descr="1056533.jpeg"/>
          <p:cNvPicPr>
            <a:picLocks noGrp="1" noChangeAspect="1"/>
          </p:cNvPicPr>
          <p:nvPr>
            <p:ph idx="1"/>
          </p:nvPr>
        </p:nvPicPr>
        <p:blipFill>
          <a:blip r:embed="rId2"/>
          <a:srcRect t="-7891" b="-7891"/>
          <a:stretch>
            <a:fillRect/>
          </a:stretch>
        </p:blipFill>
        <p:spPr>
          <a:xfrm>
            <a:off x="32749" y="0"/>
            <a:ext cx="9111251" cy="5010837"/>
          </a:xfrm>
        </p:spPr>
      </p:pic>
      <p:pic>
        <p:nvPicPr>
          <p:cNvPr id="5" name="Image 4" descr="statuettes_web.jpg"/>
          <p:cNvPicPr>
            <a:picLocks noChangeAspect="1"/>
          </p:cNvPicPr>
          <p:nvPr/>
        </p:nvPicPr>
        <p:blipFill>
          <a:blip r:embed="rId3"/>
          <a:stretch>
            <a:fillRect/>
          </a:stretch>
        </p:blipFill>
        <p:spPr>
          <a:xfrm>
            <a:off x="32749" y="4250626"/>
            <a:ext cx="3362685" cy="2607374"/>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re 1"/>
          <p:cNvSpPr>
            <a:spLocks noGrp="1"/>
          </p:cNvSpPr>
          <p:nvPr>
            <p:ph type="title"/>
          </p:nvPr>
        </p:nvSpPr>
        <p:spPr>
          <a:xfrm>
            <a:off x="2971800" y="6167438"/>
            <a:ext cx="8229600" cy="690562"/>
          </a:xfrm>
        </p:spPr>
        <p:txBody>
          <a:bodyPr/>
          <a:lstStyle/>
          <a:p>
            <a:r>
              <a:rPr lang="fr-FR" sz="3200" smtClean="0"/>
              <a:t>Outils de l’âge du Fer</a:t>
            </a:r>
          </a:p>
        </p:txBody>
      </p:sp>
      <p:pic>
        <p:nvPicPr>
          <p:cNvPr id="68611" name="Espace réservé du contenu 4" descr="fer.jpg"/>
          <p:cNvPicPr>
            <a:picLocks noGrp="1" noChangeAspect="1"/>
          </p:cNvPicPr>
          <p:nvPr>
            <p:ph idx="1"/>
          </p:nvPr>
        </p:nvPicPr>
        <p:blipFill>
          <a:blip r:embed="rId2"/>
          <a:srcRect l="-78297" r="-78297"/>
          <a:stretch>
            <a:fillRect/>
          </a:stretch>
        </p:blipFill>
        <p:spPr>
          <a:xfrm flipV="1">
            <a:off x="-1355725" y="5448300"/>
            <a:ext cx="498475" cy="273050"/>
          </a:xfrm>
        </p:spPr>
      </p:pic>
      <p:pic>
        <p:nvPicPr>
          <p:cNvPr id="68612" name="Image 3" descr="iron-age-tools-280.jpg"/>
          <p:cNvPicPr>
            <a:picLocks noChangeAspect="1"/>
          </p:cNvPicPr>
          <p:nvPr/>
        </p:nvPicPr>
        <p:blipFill>
          <a:blip r:embed="rId3"/>
          <a:srcRect/>
          <a:stretch>
            <a:fillRect/>
          </a:stretch>
        </p:blipFill>
        <p:spPr bwMode="auto">
          <a:xfrm>
            <a:off x="0" y="0"/>
            <a:ext cx="3565525" cy="2381250"/>
          </a:xfrm>
          <a:prstGeom prst="rect">
            <a:avLst/>
          </a:prstGeom>
          <a:noFill/>
          <a:ln w="9525">
            <a:noFill/>
            <a:miter lim="800000"/>
            <a:headEnd/>
            <a:tailEnd/>
          </a:ln>
        </p:spPr>
      </p:pic>
      <p:pic>
        <p:nvPicPr>
          <p:cNvPr id="68613" name="Image 5" descr="img009-2.jpg"/>
          <p:cNvPicPr>
            <a:picLocks noChangeAspect="1"/>
          </p:cNvPicPr>
          <p:nvPr/>
        </p:nvPicPr>
        <p:blipFill>
          <a:blip r:embed="rId4"/>
          <a:srcRect/>
          <a:stretch>
            <a:fillRect/>
          </a:stretch>
        </p:blipFill>
        <p:spPr bwMode="auto">
          <a:xfrm>
            <a:off x="5407025" y="3900488"/>
            <a:ext cx="3681413" cy="2146300"/>
          </a:xfrm>
          <a:prstGeom prst="rect">
            <a:avLst/>
          </a:prstGeom>
          <a:noFill/>
          <a:ln w="9525">
            <a:noFill/>
            <a:miter lim="800000"/>
            <a:headEnd/>
            <a:tailEnd/>
          </a:ln>
        </p:spPr>
      </p:pic>
      <p:pic>
        <p:nvPicPr>
          <p:cNvPr id="68614" name="Image 6" descr="img010-2.jpg"/>
          <p:cNvPicPr>
            <a:picLocks noChangeAspect="1"/>
          </p:cNvPicPr>
          <p:nvPr/>
        </p:nvPicPr>
        <p:blipFill>
          <a:blip r:embed="rId5"/>
          <a:srcRect/>
          <a:stretch>
            <a:fillRect/>
          </a:stretch>
        </p:blipFill>
        <p:spPr bwMode="auto">
          <a:xfrm>
            <a:off x="2503488" y="3900488"/>
            <a:ext cx="2940050" cy="1042987"/>
          </a:xfrm>
          <a:prstGeom prst="rect">
            <a:avLst/>
          </a:prstGeom>
          <a:noFill/>
          <a:ln w="9525">
            <a:noFill/>
            <a:miter lim="800000"/>
            <a:headEnd/>
            <a:tailEnd/>
          </a:ln>
        </p:spPr>
      </p:pic>
      <p:pic>
        <p:nvPicPr>
          <p:cNvPr id="68615" name="Image 7" descr="img021.jpg"/>
          <p:cNvPicPr>
            <a:picLocks noChangeAspect="1"/>
          </p:cNvPicPr>
          <p:nvPr/>
        </p:nvPicPr>
        <p:blipFill>
          <a:blip r:embed="rId6"/>
          <a:srcRect/>
          <a:stretch>
            <a:fillRect/>
          </a:stretch>
        </p:blipFill>
        <p:spPr bwMode="auto">
          <a:xfrm>
            <a:off x="2525713" y="4973638"/>
            <a:ext cx="2881312" cy="1382712"/>
          </a:xfrm>
          <a:prstGeom prst="rect">
            <a:avLst/>
          </a:prstGeom>
          <a:noFill/>
          <a:ln w="9525">
            <a:noFill/>
            <a:miter lim="800000"/>
            <a:headEnd/>
            <a:tailEnd/>
          </a:ln>
        </p:spPr>
      </p:pic>
      <p:pic>
        <p:nvPicPr>
          <p:cNvPr id="68616" name="Image 8" descr="copie-1-outils.gif"/>
          <p:cNvPicPr>
            <a:picLocks noChangeAspect="1"/>
          </p:cNvPicPr>
          <p:nvPr/>
        </p:nvPicPr>
        <p:blipFill>
          <a:blip r:embed="rId7"/>
          <a:srcRect/>
          <a:stretch>
            <a:fillRect/>
          </a:stretch>
        </p:blipFill>
        <p:spPr bwMode="auto">
          <a:xfrm>
            <a:off x="1588" y="2717800"/>
            <a:ext cx="2501900" cy="4140200"/>
          </a:xfrm>
          <a:prstGeom prst="rect">
            <a:avLst/>
          </a:prstGeom>
          <a:noFill/>
          <a:ln w="9525">
            <a:noFill/>
            <a:miter lim="800000"/>
            <a:headEnd/>
            <a:tailEnd/>
          </a:ln>
        </p:spPr>
      </p:pic>
      <p:pic>
        <p:nvPicPr>
          <p:cNvPr id="68617" name="Image 9" descr="objets en fer Brun Ruby.png"/>
          <p:cNvPicPr>
            <a:picLocks noChangeAspect="1"/>
          </p:cNvPicPr>
          <p:nvPr/>
        </p:nvPicPr>
        <p:blipFill>
          <a:blip r:embed="rId8"/>
          <a:srcRect/>
          <a:stretch>
            <a:fillRect/>
          </a:stretch>
        </p:blipFill>
        <p:spPr bwMode="auto">
          <a:xfrm>
            <a:off x="3490913" y="0"/>
            <a:ext cx="5653087" cy="3932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endParaRPr lang="fr-FR"/>
          </a:p>
        </p:txBody>
      </p:sp>
      <p:sp>
        <p:nvSpPr>
          <p:cNvPr id="196611" name="Rectangle 3"/>
          <p:cNvSpPr>
            <a:spLocks noGrp="1" noChangeArrowheads="1"/>
          </p:cNvSpPr>
          <p:nvPr>
            <p:ph type="body" idx="1"/>
          </p:nvPr>
        </p:nvSpPr>
        <p:spPr/>
        <p:txBody>
          <a:bodyPr/>
          <a:lstStyle/>
          <a:p>
            <a:pPr eaLnBrk="1" hangingPunct="1"/>
            <a:endParaRPr lang="fr-FR"/>
          </a:p>
        </p:txBody>
      </p:sp>
      <p:pic>
        <p:nvPicPr>
          <p:cNvPr id="196612" name="Picture 4" descr="empcarte03"/>
          <p:cNvPicPr>
            <a:picLocks noChangeAspect="1" noChangeArrowheads="1"/>
          </p:cNvPicPr>
          <p:nvPr/>
        </p:nvPicPr>
        <p:blipFill>
          <a:blip r:embed="rId3"/>
          <a:srcRect/>
          <a:stretch>
            <a:fillRect/>
          </a:stretch>
        </p:blipFill>
        <p:spPr bwMode="auto">
          <a:xfrm>
            <a:off x="0" y="0"/>
            <a:ext cx="8305800" cy="6164263"/>
          </a:xfrm>
          <a:prstGeom prst="rect">
            <a:avLst/>
          </a:prstGeom>
          <a:noFill/>
          <a:ln w="9525">
            <a:noFill/>
            <a:miter lim="800000"/>
            <a:headEnd/>
            <a:tailEnd/>
          </a:ln>
        </p:spPr>
      </p:pic>
      <p:pic>
        <p:nvPicPr>
          <p:cNvPr id="196613" name="Picture 5" descr="Soldat romain reconstitution"/>
          <p:cNvPicPr>
            <a:picLocks noChangeAspect="1" noChangeArrowheads="1"/>
          </p:cNvPicPr>
          <p:nvPr/>
        </p:nvPicPr>
        <p:blipFill>
          <a:blip r:embed="rId4"/>
          <a:srcRect/>
          <a:stretch>
            <a:fillRect/>
          </a:stretch>
        </p:blipFill>
        <p:spPr bwMode="auto">
          <a:xfrm>
            <a:off x="7315200" y="3048000"/>
            <a:ext cx="1963738" cy="2971800"/>
          </a:xfrm>
          <a:prstGeom prst="rect">
            <a:avLst/>
          </a:prstGeom>
          <a:noFill/>
          <a:ln w="9525">
            <a:noFill/>
            <a:miter lim="800000"/>
            <a:headEnd/>
            <a:tailEnd/>
          </a:ln>
        </p:spPr>
      </p:pic>
      <p:pic>
        <p:nvPicPr>
          <p:cNvPr id="196614" name="Picture 6" descr="Statue-Augustus"/>
          <p:cNvPicPr>
            <a:picLocks noChangeAspect="1" noChangeArrowheads="1"/>
          </p:cNvPicPr>
          <p:nvPr/>
        </p:nvPicPr>
        <p:blipFill>
          <a:blip r:embed="rId5"/>
          <a:srcRect/>
          <a:stretch>
            <a:fillRect/>
          </a:stretch>
        </p:blipFill>
        <p:spPr bwMode="auto">
          <a:xfrm>
            <a:off x="7315200" y="0"/>
            <a:ext cx="2032000" cy="3048000"/>
          </a:xfrm>
          <a:prstGeom prst="rect">
            <a:avLst/>
          </a:prstGeom>
          <a:noFill/>
          <a:ln w="9525">
            <a:noFill/>
            <a:miter lim="800000"/>
            <a:headEnd/>
            <a:tailEnd/>
          </a:ln>
        </p:spPr>
      </p:pic>
      <p:pic>
        <p:nvPicPr>
          <p:cNvPr id="196615" name="Picture 7" descr="Cesar buste Arles"/>
          <p:cNvPicPr>
            <a:picLocks noChangeAspect="1" noChangeArrowheads="1"/>
          </p:cNvPicPr>
          <p:nvPr/>
        </p:nvPicPr>
        <p:blipFill>
          <a:blip r:embed="rId6"/>
          <a:srcRect/>
          <a:stretch>
            <a:fillRect/>
          </a:stretch>
        </p:blipFill>
        <p:spPr bwMode="auto">
          <a:xfrm>
            <a:off x="-228600" y="4557713"/>
            <a:ext cx="2189163" cy="2300287"/>
          </a:xfrm>
          <a:prstGeom prst="rect">
            <a:avLst/>
          </a:prstGeom>
          <a:noFill/>
          <a:ln w="9525">
            <a:noFill/>
            <a:miter lim="800000"/>
            <a:headEnd/>
            <a:tailEnd/>
          </a:ln>
        </p:spPr>
      </p:pic>
      <p:sp>
        <p:nvSpPr>
          <p:cNvPr id="196616" name="Rectangle 8"/>
          <p:cNvSpPr>
            <a:spLocks noChangeArrowheads="1"/>
          </p:cNvSpPr>
          <p:nvPr/>
        </p:nvSpPr>
        <p:spPr bwMode="auto">
          <a:xfrm>
            <a:off x="2057400" y="6172200"/>
            <a:ext cx="184150" cy="457200"/>
          </a:xfrm>
          <a:prstGeom prst="rect">
            <a:avLst/>
          </a:prstGeom>
          <a:noFill/>
          <a:ln w="9525">
            <a:noFill/>
            <a:miter lim="800000"/>
            <a:headEnd/>
            <a:tailEnd/>
          </a:ln>
        </p:spPr>
        <p:txBody>
          <a:bodyPr wrap="none">
            <a:prstTxWarp prst="textNoShape">
              <a:avLst/>
            </a:prstTxWarp>
            <a:spAutoFit/>
          </a:bodyPr>
          <a:lstStyle/>
          <a:p>
            <a:endParaRPr lang="fr-FR"/>
          </a:p>
        </p:txBody>
      </p:sp>
      <p:sp>
        <p:nvSpPr>
          <p:cNvPr id="196617" name="Rectangle 9"/>
          <p:cNvSpPr>
            <a:spLocks noChangeArrowheads="1"/>
          </p:cNvSpPr>
          <p:nvPr/>
        </p:nvSpPr>
        <p:spPr bwMode="auto">
          <a:xfrm>
            <a:off x="2057400" y="6172200"/>
            <a:ext cx="184150" cy="457200"/>
          </a:xfrm>
          <a:prstGeom prst="rect">
            <a:avLst/>
          </a:prstGeom>
          <a:noFill/>
          <a:ln w="9525">
            <a:noFill/>
            <a:miter lim="800000"/>
            <a:headEnd/>
            <a:tailEnd/>
          </a:ln>
        </p:spPr>
        <p:txBody>
          <a:bodyPr wrap="none">
            <a:prstTxWarp prst="textNoShape">
              <a:avLst/>
            </a:prstTxWarp>
            <a:spAutoFit/>
          </a:bodyPr>
          <a:lstStyle/>
          <a:p>
            <a:endParaRPr lang="fr-FR"/>
          </a:p>
        </p:txBody>
      </p:sp>
      <p:sp>
        <p:nvSpPr>
          <p:cNvPr id="196618" name="Rectangle 10"/>
          <p:cNvSpPr>
            <a:spLocks noChangeArrowheads="1"/>
          </p:cNvSpPr>
          <p:nvPr/>
        </p:nvSpPr>
        <p:spPr bwMode="auto">
          <a:xfrm>
            <a:off x="2823087" y="6348929"/>
            <a:ext cx="4263833" cy="369332"/>
          </a:xfrm>
          <a:prstGeom prst="rect">
            <a:avLst/>
          </a:prstGeom>
          <a:noFill/>
          <a:ln w="9525">
            <a:noFill/>
            <a:miter lim="800000"/>
            <a:headEnd/>
            <a:tailEnd/>
          </a:ln>
        </p:spPr>
        <p:txBody>
          <a:bodyPr wrap="none">
            <a:prstTxWarp prst="textNoShape">
              <a:avLst/>
            </a:prstTxWarp>
            <a:spAutoFit/>
          </a:bodyPr>
          <a:lstStyle/>
          <a:p>
            <a:r>
              <a:rPr lang="fr-FR" dirty="0" smtClean="0"/>
              <a:t>L’Empire romain au 2</a:t>
            </a:r>
            <a:r>
              <a:rPr lang="fr-FR" baseline="30000" dirty="0" smtClean="0"/>
              <a:t>ème</a:t>
            </a:r>
            <a:r>
              <a:rPr lang="fr-FR" dirty="0" smtClean="0"/>
              <a:t> siècle de notre ère</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re 1"/>
          <p:cNvSpPr>
            <a:spLocks noGrp="1"/>
          </p:cNvSpPr>
          <p:nvPr>
            <p:ph type="title"/>
          </p:nvPr>
        </p:nvSpPr>
        <p:spPr>
          <a:xfrm>
            <a:off x="0" y="6096000"/>
            <a:ext cx="9144000" cy="762000"/>
          </a:xfrm>
        </p:spPr>
        <p:txBody>
          <a:bodyPr/>
          <a:lstStyle/>
          <a:p>
            <a:pPr eaLnBrk="1" hangingPunct="1"/>
            <a:r>
              <a:rPr lang="fr-FR" sz="3200" dirty="0" smtClean="0"/>
              <a:t>Néolithisation du Proche-Orient et de l’Europe</a:t>
            </a:r>
          </a:p>
        </p:txBody>
      </p:sp>
      <p:sp>
        <p:nvSpPr>
          <p:cNvPr id="28675" name="Espace réservé du contenu 2"/>
          <p:cNvSpPr>
            <a:spLocks noGrp="1"/>
          </p:cNvSpPr>
          <p:nvPr>
            <p:ph idx="1"/>
          </p:nvPr>
        </p:nvSpPr>
        <p:spPr/>
        <p:txBody>
          <a:bodyPr/>
          <a:lstStyle/>
          <a:p>
            <a:pPr eaLnBrk="1" hangingPunct="1"/>
            <a:endParaRPr lang="fr-FR" smtClean="0"/>
          </a:p>
        </p:txBody>
      </p:sp>
      <p:pic>
        <p:nvPicPr>
          <p:cNvPr id="28676" name="Image 3" descr="Carte Neolithisation Europe.png"/>
          <p:cNvPicPr>
            <a:picLocks noChangeAspect="1"/>
          </p:cNvPicPr>
          <p:nvPr/>
        </p:nvPicPr>
        <p:blipFill>
          <a:blip r:embed="rId2"/>
          <a:srcRect/>
          <a:stretch>
            <a:fillRect/>
          </a:stretch>
        </p:blipFill>
        <p:spPr bwMode="auto">
          <a:xfrm>
            <a:off x="0" y="0"/>
            <a:ext cx="9144000"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130268"/>
            <a:ext cx="6767870" cy="6727732"/>
          </a:xfrm>
        </p:spPr>
        <p:txBody>
          <a:bodyPr>
            <a:normAutofit fontScale="92500" lnSpcReduction="20000"/>
          </a:bodyPr>
          <a:lstStyle/>
          <a:p>
            <a:pPr>
              <a:buNone/>
            </a:pPr>
            <a:r>
              <a:rPr lang="fr-FR" i="1" dirty="0" smtClean="0"/>
              <a:t>	« Les Romains possédèrent la Gaule pendant environ 400 ans. Comme ils étaient très civilisés, ils civilisèrent les Gaulois. Avant les Romains, les Gaulois habitaient de pauvres villages, composés de huttes en terre ; ils vivaient grossièrement. Au temps des Romains de belles villes furent bâties, avec des monuments, dont plusieurs existent encore. Les riches Gaulois habitèrent de belles maisons élégantes. Ils étaient instruits. C’est au temps des Romains que la Gaule se convertit au Christianisme ».</a:t>
            </a:r>
            <a:r>
              <a:rPr lang="fr-FR" dirty="0" smtClean="0"/>
              <a:t> (Ernest Lavisse, </a:t>
            </a:r>
            <a:r>
              <a:rPr lang="fr-FR" i="1" dirty="0" smtClean="0"/>
              <a:t>La première année d’histoire de France</a:t>
            </a:r>
            <a:r>
              <a:rPr lang="fr-FR" dirty="0" smtClean="0"/>
              <a:t>, 1884)</a:t>
            </a:r>
          </a:p>
          <a:p>
            <a:endParaRPr lang="fr-FR" dirty="0"/>
          </a:p>
        </p:txBody>
      </p:sp>
      <p:pic>
        <p:nvPicPr>
          <p:cNvPr id="4" name="Image 3" descr="lavisse Cover.jpg"/>
          <p:cNvPicPr>
            <a:picLocks noChangeAspect="1"/>
          </p:cNvPicPr>
          <p:nvPr/>
        </p:nvPicPr>
        <p:blipFill>
          <a:blip r:embed="rId2"/>
          <a:stretch>
            <a:fillRect/>
          </a:stretch>
        </p:blipFill>
        <p:spPr>
          <a:xfrm>
            <a:off x="6767870" y="3006990"/>
            <a:ext cx="2582375" cy="3443167"/>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0"/>
            <a:ext cx="9144000" cy="6858000"/>
          </a:xfrm>
        </p:spPr>
        <p:txBody>
          <a:bodyPr>
            <a:normAutofit lnSpcReduction="10000"/>
          </a:bodyPr>
          <a:lstStyle/>
          <a:p>
            <a:pPr>
              <a:buNone/>
            </a:pPr>
            <a:r>
              <a:rPr lang="fr-FR" i="1" dirty="0" smtClean="0"/>
              <a:t>	</a:t>
            </a:r>
          </a:p>
          <a:p>
            <a:pPr>
              <a:buNone/>
            </a:pPr>
            <a:r>
              <a:rPr lang="fr-FR" i="1" dirty="0" smtClean="0"/>
              <a:t>	« En somme, nos ancêtres gaulois étaient des sauvages aussi peu avancés que le sont, à l'heure actuelle, beaucoup de nègres en Afrique. (...) Aujourd'hui, quand les soldats français ou anglais se battent contre des nègres africains, ils finissent toujours par les vaincre, car ils ont sur eux l'avantage d'avoir de meilleures armes. De même, les soldats romains qui envahirent la Gaule devaient finir par battre les Gaulois, car ils étaient beaucoup mieux armés »</a:t>
            </a:r>
            <a:r>
              <a:rPr lang="fr-FR" dirty="0" smtClean="0"/>
              <a:t> (Gustave Hervé et Gaston Clemendot, </a:t>
            </a:r>
            <a:r>
              <a:rPr lang="fr-FR" i="1" dirty="0" smtClean="0"/>
              <a:t>Histoire de France : cours élémentaire et moyen</a:t>
            </a:r>
            <a:r>
              <a:rPr lang="fr-FR" dirty="0" smtClean="0"/>
              <a:t>, 1904)</a:t>
            </a:r>
          </a:p>
          <a:p>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fr-FR"/>
          </a:p>
        </p:txBody>
      </p:sp>
      <p:sp>
        <p:nvSpPr>
          <p:cNvPr id="29699" name="Rectangle 3"/>
          <p:cNvSpPr>
            <a:spLocks noGrp="1" noChangeArrowheads="1"/>
          </p:cNvSpPr>
          <p:nvPr>
            <p:ph idx="1"/>
          </p:nvPr>
        </p:nvSpPr>
        <p:spPr/>
        <p:txBody>
          <a:bodyPr/>
          <a:lstStyle/>
          <a:p>
            <a:pPr eaLnBrk="1" hangingPunct="1"/>
            <a:endParaRPr lang="fr-FR"/>
          </a:p>
        </p:txBody>
      </p:sp>
      <p:pic>
        <p:nvPicPr>
          <p:cNvPr id="29700" name="Picture 4" descr="ObeidCauvinClio"/>
          <p:cNvPicPr>
            <a:picLocks noChangeAspect="1" noChangeArrowheads="1"/>
          </p:cNvPicPr>
          <p:nvPr/>
        </p:nvPicPr>
        <p:blipFill>
          <a:blip r:embed="rId3"/>
          <a:srcRect/>
          <a:stretch>
            <a:fillRect/>
          </a:stretch>
        </p:blipFill>
        <p:spPr bwMode="auto">
          <a:xfrm>
            <a:off x="1828800" y="0"/>
            <a:ext cx="6091238" cy="6324600"/>
          </a:xfrm>
          <a:prstGeom prst="rect">
            <a:avLst/>
          </a:prstGeom>
          <a:noFill/>
          <a:ln w="9525">
            <a:noFill/>
            <a:miter lim="800000"/>
            <a:headEnd/>
            <a:tailEnd/>
          </a:ln>
        </p:spPr>
      </p:pic>
      <p:sp>
        <p:nvSpPr>
          <p:cNvPr id="29701" name="Rectangle 5"/>
          <p:cNvSpPr>
            <a:spLocks noChangeArrowheads="1"/>
          </p:cNvSpPr>
          <p:nvPr/>
        </p:nvSpPr>
        <p:spPr bwMode="auto">
          <a:xfrm>
            <a:off x="4598988" y="6221413"/>
            <a:ext cx="996950" cy="457200"/>
          </a:xfrm>
          <a:prstGeom prst="rect">
            <a:avLst/>
          </a:prstGeom>
          <a:noFill/>
          <a:ln w="9525">
            <a:noFill/>
            <a:miter lim="800000"/>
            <a:headEnd/>
            <a:tailEnd/>
          </a:ln>
        </p:spPr>
        <p:txBody>
          <a:bodyPr wrap="none">
            <a:prstTxWarp prst="textNoShape">
              <a:avLst/>
            </a:prstTxWarp>
            <a:spAutoFit/>
          </a:bodyPr>
          <a:lstStyle/>
          <a:p>
            <a:r>
              <a:rPr lang="fr-FR"/>
              <a:t>Obeid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fr-FR"/>
          </a:p>
        </p:txBody>
      </p:sp>
      <p:sp>
        <p:nvSpPr>
          <p:cNvPr id="31747" name="Rectangle 3"/>
          <p:cNvSpPr>
            <a:spLocks noGrp="1" noChangeArrowheads="1"/>
          </p:cNvSpPr>
          <p:nvPr>
            <p:ph idx="1"/>
          </p:nvPr>
        </p:nvSpPr>
        <p:spPr/>
        <p:txBody>
          <a:bodyPr/>
          <a:lstStyle/>
          <a:p>
            <a:pPr eaLnBrk="1" hangingPunct="1"/>
            <a:endParaRPr lang="fr-FR"/>
          </a:p>
        </p:txBody>
      </p:sp>
      <p:pic>
        <p:nvPicPr>
          <p:cNvPr id="31748" name="Picture 4" descr="UrukBatiment"/>
          <p:cNvPicPr>
            <a:picLocks noChangeAspect="1" noChangeArrowheads="1"/>
          </p:cNvPicPr>
          <p:nvPr/>
        </p:nvPicPr>
        <p:blipFill>
          <a:blip r:embed="rId3"/>
          <a:srcRect/>
          <a:stretch>
            <a:fillRect/>
          </a:stretch>
        </p:blipFill>
        <p:spPr bwMode="auto">
          <a:xfrm>
            <a:off x="762000" y="381000"/>
            <a:ext cx="7543800" cy="5259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fr-FR"/>
          </a:p>
        </p:txBody>
      </p:sp>
      <p:pic>
        <p:nvPicPr>
          <p:cNvPr id="33795" name="Picture 4"/>
          <p:cNvPicPr>
            <a:picLocks noGrp="1" noChangeAspect="1" noChangeArrowheads="1"/>
          </p:cNvPicPr>
          <p:nvPr>
            <p:ph idx="1"/>
          </p:nvPr>
        </p:nvPicPr>
        <p:blipFill>
          <a:blip r:embed="rId3"/>
          <a:srcRect/>
          <a:stretch>
            <a:fillRect/>
          </a:stretch>
        </p:blipFill>
        <p:spPr>
          <a:xfrm>
            <a:off x="1655763" y="1981200"/>
            <a:ext cx="5832475" cy="41148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fr-FR"/>
          </a:p>
        </p:txBody>
      </p:sp>
      <p:pic>
        <p:nvPicPr>
          <p:cNvPr id="35843" name="Picture 3" descr="Ur Etendard"/>
          <p:cNvPicPr>
            <a:picLocks noGrp="1" noChangeAspect="1" noChangeArrowheads="1"/>
          </p:cNvPicPr>
          <p:nvPr>
            <p:ph idx="1"/>
          </p:nvPr>
        </p:nvPicPr>
        <p:blipFill>
          <a:blip r:embed="rId3"/>
          <a:srcRect/>
          <a:stretch>
            <a:fillRect/>
          </a:stretch>
        </p:blipFill>
        <p:spPr>
          <a:xfrm>
            <a:off x="-152400" y="914400"/>
            <a:ext cx="9601200" cy="4164013"/>
          </a:xfrm>
        </p:spPr>
      </p:pic>
      <p:sp>
        <p:nvSpPr>
          <p:cNvPr id="35844" name="Rectangle 4"/>
          <p:cNvSpPr>
            <a:spLocks noChangeArrowheads="1"/>
          </p:cNvSpPr>
          <p:nvPr/>
        </p:nvSpPr>
        <p:spPr bwMode="auto">
          <a:xfrm>
            <a:off x="609600" y="5257800"/>
            <a:ext cx="6978650" cy="457200"/>
          </a:xfrm>
          <a:prstGeom prst="rect">
            <a:avLst/>
          </a:prstGeom>
          <a:noFill/>
          <a:ln w="9525">
            <a:noFill/>
            <a:miter lim="800000"/>
            <a:headEnd/>
            <a:tailEnd/>
          </a:ln>
        </p:spPr>
        <p:txBody>
          <a:bodyPr wrap="none">
            <a:prstTxWarp prst="textNoShape">
              <a:avLst/>
            </a:prstTxWarp>
            <a:spAutoFit/>
          </a:bodyPr>
          <a:lstStyle/>
          <a:p>
            <a:r>
              <a:rPr lang="fr-FR"/>
              <a:t>« Étendard » d’Ur, vers - 2500 ans avant notre ère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26"/>
          <p:cNvSpPr>
            <a:spLocks noGrp="1" noChangeArrowheads="1"/>
          </p:cNvSpPr>
          <p:nvPr>
            <p:ph type="ctrTitle"/>
          </p:nvPr>
        </p:nvSpPr>
        <p:spPr>
          <a:xfrm>
            <a:off x="685800" y="2286000"/>
            <a:ext cx="7772400" cy="1143000"/>
          </a:xfrm>
        </p:spPr>
        <p:txBody>
          <a:bodyPr/>
          <a:lstStyle/>
          <a:p>
            <a:pPr eaLnBrk="1" hangingPunct="1"/>
            <a:endParaRPr lang="fr-FR"/>
          </a:p>
        </p:txBody>
      </p:sp>
      <p:sp>
        <p:nvSpPr>
          <p:cNvPr id="37891" name="Rectangle 1027"/>
          <p:cNvSpPr>
            <a:spLocks noGrp="1" noChangeArrowheads="1"/>
          </p:cNvSpPr>
          <p:nvPr>
            <p:ph type="subTitle" idx="1"/>
          </p:nvPr>
        </p:nvSpPr>
        <p:spPr/>
        <p:txBody>
          <a:bodyPr/>
          <a:lstStyle/>
          <a:p>
            <a:pPr eaLnBrk="1" hangingPunct="1"/>
            <a:endParaRPr lang="fr-FR"/>
          </a:p>
        </p:txBody>
      </p:sp>
      <p:pic>
        <p:nvPicPr>
          <p:cNvPr id="37892" name="Picture 1028" descr="Pyramides"/>
          <p:cNvPicPr>
            <a:picLocks noChangeAspect="1" noChangeArrowheads="1"/>
          </p:cNvPicPr>
          <p:nvPr/>
        </p:nvPicPr>
        <p:blipFill>
          <a:blip r:embed="rId3"/>
          <a:srcRect/>
          <a:stretch>
            <a:fillRect/>
          </a:stretch>
        </p:blipFill>
        <p:spPr bwMode="auto">
          <a:xfrm>
            <a:off x="0" y="0"/>
            <a:ext cx="9982200" cy="682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0" y="0"/>
            <a:ext cx="9144000" cy="5864225"/>
          </a:xfrm>
          <a:prstGeom prst="rect">
            <a:avLst/>
          </a:prstGeom>
          <a:noFill/>
          <a:ln w="9525">
            <a:noFill/>
            <a:miter lim="800000"/>
            <a:headEnd/>
            <a:tailEnd/>
          </a:ln>
        </p:spPr>
      </p:pic>
      <p:sp>
        <p:nvSpPr>
          <p:cNvPr id="41987" name="Text Box 3"/>
          <p:cNvSpPr txBox="1">
            <a:spLocks noChangeArrowheads="1"/>
          </p:cNvSpPr>
          <p:nvPr/>
        </p:nvSpPr>
        <p:spPr bwMode="auto">
          <a:xfrm>
            <a:off x="3048000" y="6046788"/>
            <a:ext cx="3584575" cy="519112"/>
          </a:xfrm>
          <a:prstGeom prst="rect">
            <a:avLst/>
          </a:prstGeom>
          <a:noFill/>
          <a:ln w="9525">
            <a:noFill/>
            <a:miter lim="800000"/>
            <a:headEnd/>
            <a:tailEnd/>
          </a:ln>
        </p:spPr>
        <p:txBody>
          <a:bodyPr wrap="none">
            <a:prstTxWarp prst="textNoShape">
              <a:avLst/>
            </a:prstTxWarp>
            <a:spAutoFit/>
          </a:bodyPr>
          <a:lstStyle/>
          <a:p>
            <a:r>
              <a:rPr lang="fr-FR" sz="2800"/>
              <a:t>Lac de Chalain (Jura)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Image 1" descr="Colonisation GB Sheridan.jpeg"/>
          <p:cNvPicPr>
            <a:picLocks noChangeAspect="1"/>
          </p:cNvPicPr>
          <p:nvPr/>
        </p:nvPicPr>
        <p:blipFill>
          <a:blip r:embed="rId2"/>
          <a:srcRect/>
          <a:stretch>
            <a:fillRect/>
          </a:stretch>
        </p:blipFill>
        <p:spPr bwMode="auto">
          <a:xfrm>
            <a:off x="1905000" y="0"/>
            <a:ext cx="530225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Image 1" descr="GB Carinated Bowls Sheridan.jpeg"/>
          <p:cNvPicPr>
            <a:picLocks noChangeAspect="1"/>
          </p:cNvPicPr>
          <p:nvPr/>
        </p:nvPicPr>
        <p:blipFill>
          <a:blip r:embed="rId2"/>
          <a:srcRect/>
          <a:stretch>
            <a:fillRect/>
          </a:stretch>
        </p:blipFill>
        <p:spPr bwMode="auto">
          <a:xfrm>
            <a:off x="1524000" y="0"/>
            <a:ext cx="56642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pPr eaLnBrk="1" hangingPunct="1"/>
            <a:endParaRPr lang="fr-FR" smtClean="0"/>
          </a:p>
        </p:txBody>
      </p:sp>
      <p:sp>
        <p:nvSpPr>
          <p:cNvPr id="17411" name="Espace réservé du contenu 2"/>
          <p:cNvSpPr>
            <a:spLocks noGrp="1"/>
          </p:cNvSpPr>
          <p:nvPr>
            <p:ph idx="1"/>
          </p:nvPr>
        </p:nvSpPr>
        <p:spPr/>
        <p:txBody>
          <a:bodyPr/>
          <a:lstStyle/>
          <a:p>
            <a:pPr eaLnBrk="1" hangingPunct="1">
              <a:buFontTx/>
              <a:buNone/>
            </a:pPr>
            <a:r>
              <a:rPr lang="fr-FR" smtClean="0"/>
              <a:t>	Le chalcolithique n’est pas plus le cuivre, que le néolithique n’est la pierre polie ou la céramique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Image 1" descr="Allard Carte Circulation MP Picardie.jpeg"/>
          <p:cNvPicPr>
            <a:picLocks noChangeAspect="1"/>
          </p:cNvPicPr>
          <p:nvPr/>
        </p:nvPicPr>
        <p:blipFill>
          <a:blip r:embed="rId2"/>
          <a:srcRect/>
          <a:stretch>
            <a:fillRect/>
          </a:stretch>
        </p:blipFill>
        <p:spPr bwMode="auto">
          <a:xfrm>
            <a:off x="914400" y="0"/>
            <a:ext cx="5029200" cy="7272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re 1"/>
          <p:cNvSpPr>
            <a:spLocks noGrp="1"/>
          </p:cNvSpPr>
          <p:nvPr>
            <p:ph type="title"/>
          </p:nvPr>
        </p:nvSpPr>
        <p:spPr>
          <a:xfrm>
            <a:off x="685800" y="152400"/>
            <a:ext cx="7772400" cy="1143000"/>
          </a:xfrm>
        </p:spPr>
        <p:txBody>
          <a:bodyPr/>
          <a:lstStyle/>
          <a:p>
            <a:pPr eaLnBrk="1" hangingPunct="1"/>
            <a:r>
              <a:rPr lang="fr-FR" smtClean="0"/>
              <a:t>Aspects techniques</a:t>
            </a:r>
          </a:p>
        </p:txBody>
      </p:sp>
      <p:sp>
        <p:nvSpPr>
          <p:cNvPr id="49155" name="Espace réservé du contenu 2"/>
          <p:cNvSpPr>
            <a:spLocks noGrp="1"/>
          </p:cNvSpPr>
          <p:nvPr>
            <p:ph idx="1"/>
          </p:nvPr>
        </p:nvSpPr>
        <p:spPr>
          <a:xfrm>
            <a:off x="0" y="1295400"/>
            <a:ext cx="9144000" cy="5410200"/>
          </a:xfrm>
        </p:spPr>
        <p:txBody>
          <a:bodyPr/>
          <a:lstStyle/>
          <a:p>
            <a:pPr eaLnBrk="1" hangingPunct="1">
              <a:buFontTx/>
              <a:buNone/>
            </a:pPr>
            <a:r>
              <a:rPr lang="fr-FR" smtClean="0"/>
              <a:t>Pour augmenter la productivité :</a:t>
            </a:r>
          </a:p>
          <a:p>
            <a:pPr eaLnBrk="1" hangingPunct="1">
              <a:buFontTx/>
              <a:buChar char="-"/>
            </a:pPr>
            <a:r>
              <a:rPr lang="fr-FR" smtClean="0"/>
              <a:t>Métallurgie du cuivre, de l’or, de l’argent</a:t>
            </a:r>
          </a:p>
          <a:p>
            <a:pPr eaLnBrk="1" hangingPunct="1">
              <a:buFontTx/>
              <a:buChar char="-"/>
            </a:pPr>
            <a:r>
              <a:rPr lang="fr-FR" smtClean="0"/>
              <a:t>Minières de silex et de roches tenaces</a:t>
            </a:r>
          </a:p>
          <a:p>
            <a:pPr eaLnBrk="1" hangingPunct="1">
              <a:buFontTx/>
              <a:buChar char="-"/>
            </a:pPr>
            <a:r>
              <a:rPr lang="fr-FR" smtClean="0"/>
              <a:t>Traction animale, produits secondaires</a:t>
            </a:r>
          </a:p>
          <a:p>
            <a:pPr eaLnBrk="1" hangingPunct="1">
              <a:buFontTx/>
              <a:buChar char="-"/>
            </a:pPr>
            <a:r>
              <a:rPr lang="fr-FR" smtClean="0"/>
              <a:t>Domestication du cheval</a:t>
            </a:r>
          </a:p>
          <a:p>
            <a:pPr eaLnBrk="1" hangingPunct="1">
              <a:buFontTx/>
              <a:buChar char="-"/>
            </a:pPr>
            <a:r>
              <a:rPr lang="fr-FR" smtClean="0"/>
              <a:t>Roue, araire, travois</a:t>
            </a:r>
          </a:p>
          <a:p>
            <a:pPr eaLnBrk="1" hangingPunct="1">
              <a:buFontTx/>
              <a:buChar char="-"/>
            </a:pPr>
            <a:r>
              <a:rPr lang="fr-FR" smtClean="0"/>
              <a:t>Sel</a:t>
            </a:r>
          </a:p>
          <a:p>
            <a:pPr eaLnBrk="1" hangingPunct="1">
              <a:buFontTx/>
              <a:buChar char="-"/>
            </a:pPr>
            <a:r>
              <a:rPr lang="fr-FR" smtClean="0"/>
              <a:t>etc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r="2614"/>
          <a:stretch>
            <a:fillRect/>
          </a:stretch>
        </p:blipFill>
        <p:spPr bwMode="auto">
          <a:xfrm>
            <a:off x="152400" y="0"/>
            <a:ext cx="8458200" cy="6862763"/>
          </a:xfrm>
          <a:prstGeom prst="rect">
            <a:avLst/>
          </a:prstGeom>
          <a:noFill/>
          <a:ln w="9525">
            <a:noFill/>
            <a:miter lim="800000"/>
            <a:headEnd/>
            <a:tailEnd/>
          </a:ln>
        </p:spPr>
      </p:pic>
      <p:sp>
        <p:nvSpPr>
          <p:cNvPr id="50179" name="Text Box 3"/>
          <p:cNvSpPr txBox="1">
            <a:spLocks noChangeArrowheads="1"/>
          </p:cNvSpPr>
          <p:nvPr/>
        </p:nvSpPr>
        <p:spPr bwMode="auto">
          <a:xfrm>
            <a:off x="212725" y="42863"/>
            <a:ext cx="1403350" cy="641350"/>
          </a:xfrm>
          <a:prstGeom prst="rect">
            <a:avLst/>
          </a:prstGeom>
          <a:noFill/>
          <a:ln w="9525">
            <a:noFill/>
            <a:miter lim="800000"/>
            <a:headEnd/>
            <a:tailEnd/>
          </a:ln>
        </p:spPr>
        <p:txBody>
          <a:bodyPr wrap="none">
            <a:prstTxWarp prst="textNoShape">
              <a:avLst/>
            </a:prstTxWarp>
            <a:spAutoFit/>
          </a:bodyPr>
          <a:lstStyle/>
          <a:p>
            <a:r>
              <a:rPr lang="fr-FR" sz="3600">
                <a:solidFill>
                  <a:srgbClr val="FEFF63"/>
                </a:solidFill>
              </a:rPr>
              <a:t>cuivre</a:t>
            </a:r>
            <a:endParaRPr lang="fr-FR"/>
          </a:p>
        </p:txBody>
      </p:sp>
      <p:sp>
        <p:nvSpPr>
          <p:cNvPr id="50180" name="Text Box 4"/>
          <p:cNvSpPr txBox="1">
            <a:spLocks noChangeArrowheads="1"/>
          </p:cNvSpPr>
          <p:nvPr/>
        </p:nvSpPr>
        <p:spPr bwMode="auto">
          <a:xfrm>
            <a:off x="5638800" y="6078538"/>
            <a:ext cx="1098550" cy="641350"/>
          </a:xfrm>
          <a:prstGeom prst="rect">
            <a:avLst/>
          </a:prstGeom>
          <a:noFill/>
          <a:ln w="9525">
            <a:noFill/>
            <a:miter lim="800000"/>
            <a:headEnd/>
            <a:tailEnd/>
          </a:ln>
        </p:spPr>
        <p:txBody>
          <a:bodyPr wrap="none">
            <a:prstTxWarp prst="textNoShape">
              <a:avLst/>
            </a:prstTxWarp>
            <a:spAutoFit/>
          </a:bodyPr>
          <a:lstStyle/>
          <a:p>
            <a:r>
              <a:rPr lang="fr-FR" sz="3600">
                <a:solidFill>
                  <a:srgbClr val="FEFF63"/>
                </a:solidFill>
              </a:rPr>
              <a:t>silex</a:t>
            </a:r>
            <a:endParaRPr lang="fr-FR">
              <a:solidFill>
                <a:srgbClr val="FEFF63"/>
              </a:solidFill>
            </a:endParaRPr>
          </a:p>
        </p:txBody>
      </p:sp>
      <p:sp>
        <p:nvSpPr>
          <p:cNvPr id="50181" name="Text Box 5"/>
          <p:cNvSpPr txBox="1">
            <a:spLocks noChangeArrowheads="1"/>
          </p:cNvSpPr>
          <p:nvPr/>
        </p:nvSpPr>
        <p:spPr bwMode="auto">
          <a:xfrm>
            <a:off x="4800600" y="1447800"/>
            <a:ext cx="1946275" cy="457200"/>
          </a:xfrm>
          <a:prstGeom prst="rect">
            <a:avLst/>
          </a:prstGeom>
          <a:noFill/>
          <a:ln w="9525">
            <a:noFill/>
            <a:miter lim="800000"/>
            <a:headEnd/>
            <a:tailEnd/>
          </a:ln>
        </p:spPr>
        <p:txBody>
          <a:bodyPr wrap="none">
            <a:prstTxWarp prst="textNoShape">
              <a:avLst/>
            </a:prstTxWarp>
            <a:spAutoFit/>
          </a:bodyPr>
          <a:lstStyle/>
          <a:p>
            <a:r>
              <a:rPr lang="fr-FR">
                <a:solidFill>
                  <a:srgbClr val="FEFF63"/>
                </a:solidFill>
              </a:rPr>
              <a:t>roche tenace</a:t>
            </a:r>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fr-FR"/>
          </a:p>
        </p:txBody>
      </p:sp>
      <p:pic>
        <p:nvPicPr>
          <p:cNvPr id="52227" name="Picture 3" descr="VarnaTombeSymbol36"/>
          <p:cNvPicPr>
            <a:picLocks noGrp="1" noChangeAspect="1" noChangeArrowheads="1"/>
          </p:cNvPicPr>
          <p:nvPr>
            <p:ph idx="1"/>
          </p:nvPr>
        </p:nvPicPr>
        <p:blipFill>
          <a:blip r:embed="rId3"/>
          <a:srcRect/>
          <a:stretch>
            <a:fillRect/>
          </a:stretch>
        </p:blipFill>
        <p:spPr>
          <a:xfrm>
            <a:off x="228600" y="633413"/>
            <a:ext cx="8763000" cy="5310187"/>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143000" y="0"/>
            <a:ext cx="6623050" cy="2833688"/>
          </a:xfrm>
          <a:prstGeom prst="rect">
            <a:avLst/>
          </a:prstGeom>
          <a:noFill/>
          <a:ln w="9525">
            <a:noFill/>
            <a:miter lim="800000"/>
            <a:headEnd/>
            <a:tailEnd/>
          </a:ln>
        </p:spPr>
        <p:txBody>
          <a:bodyPr wrap="none">
            <a:prstTxWarp prst="textNoShape">
              <a:avLst/>
            </a:prstTxWarp>
            <a:spAutoFit/>
          </a:bodyPr>
          <a:lstStyle/>
          <a:p>
            <a:r>
              <a:rPr lang="fr-FR" sz="2800"/>
              <a:t>Production spécialisée de céramique </a:t>
            </a:r>
          </a:p>
          <a:p>
            <a:r>
              <a:rPr lang="fr-FR" sz="2800"/>
              <a:t>(culture de Gumelnitsa)</a:t>
            </a:r>
          </a:p>
          <a:p>
            <a:endParaRPr lang="fr-FR" sz="2800"/>
          </a:p>
          <a:p>
            <a:r>
              <a:rPr lang="fr-FR"/>
              <a:t>Ma</a:t>
            </a:r>
            <a:r>
              <a:rPr lang="fr-FR" altLang="ja-JP"/>
              <a:t>îtrise des techniques de feu</a:t>
            </a:r>
            <a:endParaRPr lang="fr-FR"/>
          </a:p>
          <a:p>
            <a:r>
              <a:rPr lang="fr-FR"/>
              <a:t>Températures du cuisson plus élevées</a:t>
            </a:r>
          </a:p>
          <a:p>
            <a:r>
              <a:rPr lang="fr-FR"/>
              <a:t>Peinture à base de graphite (carbone pur) ou or</a:t>
            </a:r>
          </a:p>
          <a:p>
            <a:endParaRPr lang="fr-FR"/>
          </a:p>
        </p:txBody>
      </p:sp>
      <p:pic>
        <p:nvPicPr>
          <p:cNvPr id="54275" name="Picture 3"/>
          <p:cNvPicPr>
            <a:picLocks noChangeAspect="1" noChangeArrowheads="1"/>
          </p:cNvPicPr>
          <p:nvPr/>
        </p:nvPicPr>
        <p:blipFill>
          <a:blip r:embed="rId3"/>
          <a:srcRect/>
          <a:stretch>
            <a:fillRect/>
          </a:stretch>
        </p:blipFill>
        <p:spPr bwMode="auto">
          <a:xfrm>
            <a:off x="304800" y="2743200"/>
            <a:ext cx="4114800" cy="3806825"/>
          </a:xfrm>
          <a:prstGeom prst="rect">
            <a:avLst/>
          </a:prstGeom>
          <a:noFill/>
          <a:ln w="9525">
            <a:noFill/>
            <a:miter lim="800000"/>
            <a:headEnd/>
            <a:tailEnd/>
          </a:ln>
        </p:spPr>
      </p:pic>
      <p:pic>
        <p:nvPicPr>
          <p:cNvPr id="54276" name="Picture 4"/>
          <p:cNvPicPr>
            <a:picLocks noChangeAspect="1" noChangeArrowheads="1"/>
          </p:cNvPicPr>
          <p:nvPr/>
        </p:nvPicPr>
        <p:blipFill>
          <a:blip r:embed="rId4"/>
          <a:srcRect/>
          <a:stretch>
            <a:fillRect/>
          </a:stretch>
        </p:blipFill>
        <p:spPr bwMode="auto">
          <a:xfrm>
            <a:off x="5105400" y="2743200"/>
            <a:ext cx="3597275"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fr-FR"/>
          </a:p>
        </p:txBody>
      </p:sp>
      <p:pic>
        <p:nvPicPr>
          <p:cNvPr id="56323" name="Picture 3" descr="Pl 108"/>
          <p:cNvPicPr>
            <a:picLocks noGrp="1" noChangeAspect="1" noChangeArrowheads="1"/>
          </p:cNvPicPr>
          <p:nvPr>
            <p:ph idx="1"/>
          </p:nvPr>
        </p:nvPicPr>
        <p:blipFill>
          <a:blip r:embed="rId3"/>
          <a:srcRect/>
          <a:stretch>
            <a:fillRect/>
          </a:stretch>
        </p:blipFill>
        <p:spPr>
          <a:xfrm>
            <a:off x="1524000" y="0"/>
            <a:ext cx="4741863" cy="67056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r="-1166" b="5927"/>
          <a:stretch>
            <a:fillRect/>
          </a:stretch>
        </p:blipFill>
        <p:spPr bwMode="auto">
          <a:xfrm>
            <a:off x="152400" y="152400"/>
            <a:ext cx="3581400" cy="6324600"/>
          </a:xfrm>
          <a:prstGeom prst="rect">
            <a:avLst/>
          </a:prstGeom>
          <a:noFill/>
          <a:ln w="9525">
            <a:noFill/>
            <a:miter lim="800000"/>
            <a:headEnd/>
            <a:tailEnd/>
          </a:ln>
        </p:spPr>
      </p:pic>
      <p:pic>
        <p:nvPicPr>
          <p:cNvPr id="58371" name="Picture 3"/>
          <p:cNvPicPr>
            <a:picLocks noChangeAspect="1" noChangeArrowheads="1"/>
          </p:cNvPicPr>
          <p:nvPr/>
        </p:nvPicPr>
        <p:blipFill>
          <a:blip r:embed="rId4">
            <a:lum bright="4000" contrast="6000"/>
          </a:blip>
          <a:srcRect/>
          <a:stretch>
            <a:fillRect/>
          </a:stretch>
        </p:blipFill>
        <p:spPr bwMode="auto">
          <a:xfrm>
            <a:off x="3998913" y="0"/>
            <a:ext cx="5145087" cy="6858000"/>
          </a:xfrm>
          <a:prstGeom prst="rect">
            <a:avLst/>
          </a:prstGeom>
          <a:noFill/>
          <a:ln w="9525">
            <a:noFill/>
            <a:miter lim="800000"/>
            <a:headEnd/>
            <a:tailEnd/>
          </a:ln>
        </p:spPr>
      </p:pic>
      <p:sp>
        <p:nvSpPr>
          <p:cNvPr id="58372" name="Line 4"/>
          <p:cNvSpPr>
            <a:spLocks noChangeShapeType="1"/>
          </p:cNvSpPr>
          <p:nvPr/>
        </p:nvSpPr>
        <p:spPr bwMode="auto">
          <a:xfrm>
            <a:off x="296863" y="381000"/>
            <a:ext cx="0" cy="5410200"/>
          </a:xfrm>
          <a:prstGeom prst="line">
            <a:avLst/>
          </a:prstGeom>
          <a:noFill/>
          <a:ln w="25400">
            <a:solidFill>
              <a:srgbClr val="1D13B3"/>
            </a:solidFill>
            <a:prstDash val="dash"/>
            <a:round/>
            <a:headEnd type="stealth" w="med" len="med"/>
            <a:tailEnd type="stealth" w="med" len="med"/>
          </a:ln>
        </p:spPr>
        <p:txBody>
          <a:bodyPr wrap="none" anchor="ctr">
            <a:prstTxWarp prst="textNoShape">
              <a:avLst/>
            </a:prstTxWarp>
          </a:bodyPr>
          <a:lstStyle/>
          <a:p>
            <a:endParaRPr lang="fr-FR"/>
          </a:p>
        </p:txBody>
      </p:sp>
      <p:sp>
        <p:nvSpPr>
          <p:cNvPr id="58373" name="Text Box 5"/>
          <p:cNvSpPr txBox="1">
            <a:spLocks noChangeArrowheads="1"/>
          </p:cNvSpPr>
          <p:nvPr/>
        </p:nvSpPr>
        <p:spPr bwMode="auto">
          <a:xfrm>
            <a:off x="280988" y="2867025"/>
            <a:ext cx="862012" cy="457200"/>
          </a:xfrm>
          <a:prstGeom prst="rect">
            <a:avLst/>
          </a:prstGeom>
          <a:noFill/>
          <a:ln w="9525">
            <a:noFill/>
            <a:miter lim="800000"/>
            <a:headEnd/>
            <a:tailEnd/>
          </a:ln>
        </p:spPr>
        <p:txBody>
          <a:bodyPr wrap="none">
            <a:prstTxWarp prst="textNoShape">
              <a:avLst/>
            </a:prstTxWarp>
            <a:spAutoFit/>
          </a:bodyPr>
          <a:lstStyle/>
          <a:p>
            <a:r>
              <a:rPr lang="fr-FR">
                <a:solidFill>
                  <a:srgbClr val="1D13B3"/>
                </a:solidFill>
              </a:rPr>
              <a:t>17 m</a:t>
            </a:r>
            <a:endParaRPr lang="fr-FR"/>
          </a:p>
        </p:txBody>
      </p:sp>
      <p:sp>
        <p:nvSpPr>
          <p:cNvPr id="58374" name="Text Box 6"/>
          <p:cNvSpPr txBox="1">
            <a:spLocks noChangeArrowheads="1"/>
          </p:cNvSpPr>
          <p:nvPr/>
        </p:nvSpPr>
        <p:spPr bwMode="auto">
          <a:xfrm>
            <a:off x="2438400" y="3200400"/>
            <a:ext cx="828675" cy="457200"/>
          </a:xfrm>
          <a:prstGeom prst="rect">
            <a:avLst/>
          </a:prstGeom>
          <a:noFill/>
          <a:ln w="9525">
            <a:noFill/>
            <a:miter lim="800000"/>
            <a:headEnd/>
            <a:tailEnd/>
          </a:ln>
        </p:spPr>
        <p:txBody>
          <a:bodyPr wrap="none">
            <a:prstTxWarp prst="textNoShape">
              <a:avLst/>
            </a:prstTxWarp>
            <a:spAutoFit/>
          </a:bodyPr>
          <a:lstStyle/>
          <a:p>
            <a:r>
              <a:rPr lang="fr-FR">
                <a:solidFill>
                  <a:srgbClr val="F43614"/>
                </a:solidFill>
              </a:rPr>
              <a:t>puits</a:t>
            </a:r>
          </a:p>
        </p:txBody>
      </p:sp>
      <p:sp>
        <p:nvSpPr>
          <p:cNvPr id="58375" name="Text Box 7"/>
          <p:cNvSpPr txBox="1">
            <a:spLocks noChangeArrowheads="1"/>
          </p:cNvSpPr>
          <p:nvPr/>
        </p:nvSpPr>
        <p:spPr bwMode="auto">
          <a:xfrm>
            <a:off x="2346325" y="6067425"/>
            <a:ext cx="1098550" cy="457200"/>
          </a:xfrm>
          <a:prstGeom prst="rect">
            <a:avLst/>
          </a:prstGeom>
          <a:noFill/>
          <a:ln w="9525">
            <a:noFill/>
            <a:miter lim="800000"/>
            <a:headEnd/>
            <a:tailEnd/>
          </a:ln>
        </p:spPr>
        <p:txBody>
          <a:bodyPr wrap="none">
            <a:prstTxWarp prst="textNoShape">
              <a:avLst/>
            </a:prstTxWarp>
            <a:spAutoFit/>
          </a:bodyPr>
          <a:lstStyle/>
          <a:p>
            <a:r>
              <a:rPr lang="fr-FR">
                <a:solidFill>
                  <a:srgbClr val="F43614"/>
                </a:solidFill>
              </a:rPr>
              <a:t>galerie</a:t>
            </a:r>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2" descr="Mines carte"/>
          <p:cNvPicPr>
            <a:picLocks noChangeAspect="1" noChangeArrowheads="1"/>
          </p:cNvPicPr>
          <p:nvPr/>
        </p:nvPicPr>
        <p:blipFill>
          <a:blip r:embed="rId3">
            <a:lum contrast="2000"/>
          </a:blip>
          <a:srcRect/>
          <a:stretch>
            <a:fillRect/>
          </a:stretch>
        </p:blipFill>
        <p:spPr bwMode="auto">
          <a:xfrm>
            <a:off x="0" y="0"/>
            <a:ext cx="9144000" cy="5434013"/>
          </a:xfrm>
          <a:prstGeom prst="rect">
            <a:avLst/>
          </a:prstGeom>
          <a:noFill/>
          <a:ln w="9525">
            <a:noFill/>
            <a:miter lim="800000"/>
            <a:headEnd/>
            <a:tailEnd/>
          </a:ln>
        </p:spPr>
      </p:pic>
      <p:sp>
        <p:nvSpPr>
          <p:cNvPr id="60419" name="Text Box 3"/>
          <p:cNvSpPr txBox="1">
            <a:spLocks noChangeArrowheads="1"/>
          </p:cNvSpPr>
          <p:nvPr/>
        </p:nvSpPr>
        <p:spPr bwMode="auto">
          <a:xfrm>
            <a:off x="3048000" y="5741988"/>
            <a:ext cx="3009900" cy="519112"/>
          </a:xfrm>
          <a:prstGeom prst="rect">
            <a:avLst/>
          </a:prstGeom>
          <a:noFill/>
          <a:ln w="9525">
            <a:noFill/>
            <a:miter lim="800000"/>
            <a:headEnd/>
            <a:tailEnd/>
          </a:ln>
        </p:spPr>
        <p:txBody>
          <a:bodyPr wrap="none">
            <a:prstTxWarp prst="textNoShape">
              <a:avLst/>
            </a:prstTxWarp>
            <a:spAutoFit/>
          </a:bodyPr>
          <a:lstStyle/>
          <a:p>
            <a:r>
              <a:rPr lang="fr-FR" sz="2800"/>
              <a:t>Mines et carrières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srcRect/>
          <a:stretch>
            <a:fillRect/>
          </a:stretch>
        </p:blipFill>
        <p:spPr bwMode="auto">
          <a:xfrm>
            <a:off x="0" y="0"/>
            <a:ext cx="6934200" cy="4806950"/>
          </a:xfrm>
          <a:prstGeom prst="rect">
            <a:avLst/>
          </a:prstGeom>
          <a:noFill/>
          <a:ln w="9525">
            <a:noFill/>
            <a:miter lim="800000"/>
            <a:headEnd/>
            <a:tailEnd/>
          </a:ln>
        </p:spPr>
      </p:pic>
      <p:pic>
        <p:nvPicPr>
          <p:cNvPr id="51206" name="Picture 6" descr="Jablines plan"/>
          <p:cNvPicPr>
            <a:picLocks noChangeAspect="1" noChangeArrowheads="1"/>
          </p:cNvPicPr>
          <p:nvPr/>
        </p:nvPicPr>
        <p:blipFill>
          <a:blip r:embed="rId4">
            <a:lum bright="-2000" contrast="4000"/>
          </a:blip>
          <a:srcRect/>
          <a:stretch>
            <a:fillRect/>
          </a:stretch>
        </p:blipFill>
        <p:spPr bwMode="auto">
          <a:xfrm>
            <a:off x="2971800" y="2906713"/>
            <a:ext cx="6096000" cy="3951287"/>
          </a:xfrm>
          <a:prstGeom prst="rect">
            <a:avLst/>
          </a:prstGeom>
          <a:noFill/>
          <a:ln w="9525">
            <a:noFill/>
            <a:miter lim="800000"/>
            <a:headEnd/>
            <a:tailEnd/>
          </a:ln>
        </p:spPr>
      </p:pic>
      <p:sp>
        <p:nvSpPr>
          <p:cNvPr id="51208" name="Text Box 8"/>
          <p:cNvSpPr txBox="1">
            <a:spLocks noChangeArrowheads="1"/>
          </p:cNvSpPr>
          <p:nvPr/>
        </p:nvSpPr>
        <p:spPr bwMode="auto">
          <a:xfrm>
            <a:off x="5029200" y="3933825"/>
            <a:ext cx="819150" cy="396875"/>
          </a:xfrm>
          <a:prstGeom prst="rect">
            <a:avLst/>
          </a:prstGeom>
          <a:noFill/>
          <a:ln w="9525">
            <a:noFill/>
            <a:miter lim="800000"/>
            <a:headEnd/>
            <a:tailEnd/>
          </a:ln>
        </p:spPr>
        <p:txBody>
          <a:bodyPr wrap="none">
            <a:prstTxWarp prst="textNoShape">
              <a:avLst/>
            </a:prstTxWarp>
            <a:spAutoFit/>
          </a:bodyPr>
          <a:lstStyle/>
          <a:p>
            <a:r>
              <a:rPr lang="fr-FR" sz="2000">
                <a:solidFill>
                  <a:srgbClr val="1D13B3"/>
                </a:solidFill>
              </a:rPr>
              <a:t>15 ha</a:t>
            </a:r>
            <a:endParaRPr lang="fr-FR" sz="2000"/>
          </a:p>
        </p:txBody>
      </p:sp>
      <p:sp>
        <p:nvSpPr>
          <p:cNvPr id="51209" name="Text Box 9"/>
          <p:cNvSpPr txBox="1">
            <a:spLocks noChangeArrowheads="1"/>
          </p:cNvSpPr>
          <p:nvPr/>
        </p:nvSpPr>
        <p:spPr bwMode="auto">
          <a:xfrm rot="195803">
            <a:off x="7312025" y="5353050"/>
            <a:ext cx="1530350" cy="366713"/>
          </a:xfrm>
          <a:prstGeom prst="rect">
            <a:avLst/>
          </a:prstGeom>
          <a:noFill/>
          <a:ln w="9525">
            <a:noFill/>
            <a:miter lim="800000"/>
            <a:headEnd/>
            <a:tailEnd/>
          </a:ln>
        </p:spPr>
        <p:txBody>
          <a:bodyPr wrap="none">
            <a:prstTxWarp prst="textNoShape">
              <a:avLst/>
            </a:prstTxWarp>
            <a:spAutoFit/>
          </a:bodyPr>
          <a:lstStyle/>
          <a:p>
            <a:r>
              <a:rPr lang="fr-FR" sz="1800">
                <a:solidFill>
                  <a:srgbClr val="1D13B3"/>
                </a:solidFill>
              </a:rPr>
              <a:t>emprise TGV</a:t>
            </a:r>
          </a:p>
        </p:txBody>
      </p:sp>
      <p:sp>
        <p:nvSpPr>
          <p:cNvPr id="51212" name="Text Box 12"/>
          <p:cNvSpPr txBox="1">
            <a:spLocks noChangeArrowheads="1"/>
          </p:cNvSpPr>
          <p:nvPr/>
        </p:nvSpPr>
        <p:spPr bwMode="auto">
          <a:xfrm>
            <a:off x="288925" y="5838825"/>
            <a:ext cx="1979613" cy="822325"/>
          </a:xfrm>
          <a:prstGeom prst="rect">
            <a:avLst/>
          </a:prstGeom>
          <a:noFill/>
          <a:ln w="9525">
            <a:noFill/>
            <a:miter lim="800000"/>
            <a:headEnd/>
            <a:tailEnd/>
          </a:ln>
        </p:spPr>
        <p:txBody>
          <a:bodyPr wrap="none">
            <a:prstTxWarp prst="textNoShape">
              <a:avLst/>
            </a:prstTxWarp>
            <a:spAutoFit/>
          </a:bodyPr>
          <a:lstStyle/>
          <a:p>
            <a:r>
              <a:rPr lang="fr-FR"/>
              <a:t>fouilles : 3 ha</a:t>
            </a:r>
          </a:p>
          <a:p>
            <a:r>
              <a:rPr lang="fr-FR"/>
              <a:t>1200 puits</a:t>
            </a:r>
          </a:p>
        </p:txBody>
      </p:sp>
      <p:sp>
        <p:nvSpPr>
          <p:cNvPr id="62471" name="Text Box 13"/>
          <p:cNvSpPr txBox="1">
            <a:spLocks noChangeArrowheads="1"/>
          </p:cNvSpPr>
          <p:nvPr/>
        </p:nvSpPr>
        <p:spPr bwMode="auto">
          <a:xfrm>
            <a:off x="7086600" y="92075"/>
            <a:ext cx="1946275" cy="822325"/>
          </a:xfrm>
          <a:prstGeom prst="rect">
            <a:avLst/>
          </a:prstGeom>
          <a:noFill/>
          <a:ln w="9525">
            <a:noFill/>
            <a:miter lim="800000"/>
            <a:headEnd/>
            <a:tailEnd/>
          </a:ln>
        </p:spPr>
        <p:txBody>
          <a:bodyPr wrap="none">
            <a:prstTxWarp prst="textNoShape">
              <a:avLst/>
            </a:prstTxWarp>
            <a:spAutoFit/>
          </a:bodyPr>
          <a:lstStyle/>
          <a:p>
            <a:r>
              <a:rPr lang="fr-FR"/>
              <a:t>puits repérés</a:t>
            </a:r>
          </a:p>
          <a:p>
            <a:r>
              <a:rPr lang="fr-FR"/>
              <a:t>sur 15 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p:bldP spid="51209" grpId="0"/>
      <p:bldP spid="51212"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lum bright="10000"/>
          </a:blip>
          <a:srcRect r="1216"/>
          <a:stretch>
            <a:fillRect/>
          </a:stretch>
        </p:blipFill>
        <p:spPr bwMode="auto">
          <a:xfrm>
            <a:off x="0" y="0"/>
            <a:ext cx="9144000" cy="6042025"/>
          </a:xfrm>
          <a:prstGeom prst="rect">
            <a:avLst/>
          </a:prstGeom>
          <a:noFill/>
          <a:ln w="9525">
            <a:noFill/>
            <a:miter lim="800000"/>
            <a:headEnd/>
            <a:tailEnd/>
          </a:ln>
        </p:spPr>
      </p:pic>
      <p:sp>
        <p:nvSpPr>
          <p:cNvPr id="64515" name="Text Box 7"/>
          <p:cNvSpPr txBox="1">
            <a:spLocks noChangeArrowheads="1"/>
          </p:cNvSpPr>
          <p:nvPr/>
        </p:nvSpPr>
        <p:spPr bwMode="auto">
          <a:xfrm>
            <a:off x="2133600" y="6172200"/>
            <a:ext cx="4632325" cy="519113"/>
          </a:xfrm>
          <a:prstGeom prst="rect">
            <a:avLst/>
          </a:prstGeom>
          <a:noFill/>
          <a:ln w="9525">
            <a:noFill/>
            <a:miter lim="800000"/>
            <a:headEnd/>
            <a:tailEnd/>
          </a:ln>
        </p:spPr>
        <p:txBody>
          <a:bodyPr wrap="none">
            <a:prstTxWarp prst="textNoShape">
              <a:avLst/>
            </a:prstTxWarp>
            <a:spAutoFit/>
          </a:bodyPr>
          <a:lstStyle/>
          <a:p>
            <a:r>
              <a:rPr lang="fr-FR" sz="2800"/>
              <a:t>Jablines, fouille des galeries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re 1"/>
          <p:cNvSpPr>
            <a:spLocks noGrp="1"/>
          </p:cNvSpPr>
          <p:nvPr>
            <p:ph type="title"/>
          </p:nvPr>
        </p:nvSpPr>
        <p:spPr/>
        <p:txBody>
          <a:bodyPr/>
          <a:lstStyle/>
          <a:p>
            <a:pPr eaLnBrk="1" hangingPunct="1"/>
            <a:endParaRPr lang="fr-FR" smtClean="0"/>
          </a:p>
        </p:txBody>
      </p:sp>
      <p:sp>
        <p:nvSpPr>
          <p:cNvPr id="19459" name="Espace réservé du contenu 2"/>
          <p:cNvSpPr>
            <a:spLocks noGrp="1"/>
          </p:cNvSpPr>
          <p:nvPr>
            <p:ph idx="1"/>
          </p:nvPr>
        </p:nvSpPr>
        <p:spPr>
          <a:xfrm>
            <a:off x="0" y="0"/>
            <a:ext cx="9144000" cy="6858000"/>
          </a:xfrm>
        </p:spPr>
        <p:txBody>
          <a:bodyPr/>
          <a:lstStyle/>
          <a:p>
            <a:pPr eaLnBrk="1" hangingPunct="1">
              <a:buFontTx/>
              <a:buNone/>
            </a:pPr>
            <a:r>
              <a:rPr lang="fr-FR" sz="4000" smtClean="0"/>
              <a:t>	Les différents aspects du chalcolithique :</a:t>
            </a:r>
          </a:p>
          <a:p>
            <a:pPr eaLnBrk="1" hangingPunct="1">
              <a:buFontTx/>
              <a:buNone/>
            </a:pPr>
            <a:endParaRPr lang="fr-FR" sz="4000" smtClean="0"/>
          </a:p>
          <a:p>
            <a:pPr eaLnBrk="1" hangingPunct="1">
              <a:buFontTx/>
              <a:buChar char="-"/>
            </a:pPr>
            <a:r>
              <a:rPr lang="fr-FR" sz="4000" smtClean="0"/>
              <a:t>Territoriaux</a:t>
            </a:r>
          </a:p>
          <a:p>
            <a:pPr eaLnBrk="1" hangingPunct="1">
              <a:buFontTx/>
              <a:buChar char="-"/>
            </a:pPr>
            <a:r>
              <a:rPr lang="fr-FR" sz="4000" smtClean="0"/>
              <a:t>Techniques</a:t>
            </a:r>
          </a:p>
          <a:p>
            <a:pPr eaLnBrk="1" hangingPunct="1">
              <a:buFontTx/>
              <a:buChar char="-"/>
            </a:pPr>
            <a:r>
              <a:rPr lang="fr-FR" sz="4000" smtClean="0"/>
              <a:t>Économiques</a:t>
            </a:r>
          </a:p>
          <a:p>
            <a:pPr eaLnBrk="1" hangingPunct="1">
              <a:buFontTx/>
              <a:buChar char="-"/>
            </a:pPr>
            <a:r>
              <a:rPr lang="fr-FR" sz="4000" smtClean="0"/>
              <a:t>Sociaux et politiques</a:t>
            </a:r>
          </a:p>
          <a:p>
            <a:pPr eaLnBrk="1" hangingPunct="1">
              <a:buFontTx/>
              <a:buChar char="-"/>
            </a:pPr>
            <a:r>
              <a:rPr lang="fr-FR" sz="4000" smtClean="0"/>
              <a:t>idéologiques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l="5612" t="4762" r="6470" b="3175"/>
          <a:stretch>
            <a:fillRect/>
          </a:stretch>
        </p:blipFill>
        <p:spPr bwMode="auto">
          <a:xfrm>
            <a:off x="381000" y="304800"/>
            <a:ext cx="3581400" cy="4419600"/>
          </a:xfrm>
          <a:prstGeom prst="rect">
            <a:avLst/>
          </a:prstGeom>
          <a:noFill/>
          <a:ln w="9525">
            <a:noFill/>
            <a:miter lim="800000"/>
            <a:headEnd/>
            <a:tailEnd/>
          </a:ln>
        </p:spPr>
      </p:pic>
      <p:pic>
        <p:nvPicPr>
          <p:cNvPr id="66563" name="Picture 3"/>
          <p:cNvPicPr>
            <a:picLocks noChangeAspect="1" noChangeArrowheads="1"/>
          </p:cNvPicPr>
          <p:nvPr/>
        </p:nvPicPr>
        <p:blipFill>
          <a:blip r:embed="rId4"/>
          <a:srcRect/>
          <a:stretch>
            <a:fillRect/>
          </a:stretch>
        </p:blipFill>
        <p:spPr bwMode="auto">
          <a:xfrm>
            <a:off x="4953000" y="228600"/>
            <a:ext cx="3836988" cy="5486400"/>
          </a:xfrm>
          <a:prstGeom prst="rect">
            <a:avLst/>
          </a:prstGeom>
          <a:noFill/>
          <a:ln w="9525">
            <a:noFill/>
            <a:miter lim="800000"/>
            <a:headEnd/>
            <a:tailEnd/>
          </a:ln>
        </p:spPr>
      </p:pic>
      <p:sp>
        <p:nvSpPr>
          <p:cNvPr id="66564" name="Text Box 4"/>
          <p:cNvSpPr txBox="1">
            <a:spLocks noChangeArrowheads="1"/>
          </p:cNvSpPr>
          <p:nvPr/>
        </p:nvSpPr>
        <p:spPr bwMode="auto">
          <a:xfrm>
            <a:off x="3352800" y="5943600"/>
            <a:ext cx="2714625" cy="579438"/>
          </a:xfrm>
          <a:prstGeom prst="rect">
            <a:avLst/>
          </a:prstGeom>
          <a:noFill/>
          <a:ln w="9525">
            <a:noFill/>
            <a:miter lim="800000"/>
            <a:headEnd/>
            <a:tailEnd/>
          </a:ln>
        </p:spPr>
        <p:txBody>
          <a:bodyPr wrap="none">
            <a:prstTxWarp prst="textNoShape">
              <a:avLst/>
            </a:prstTxWarp>
            <a:spAutoFit/>
          </a:bodyPr>
          <a:lstStyle/>
          <a:p>
            <a:r>
              <a:rPr lang="fr-FR" sz="3200"/>
              <a:t>Baden</a:t>
            </a:r>
            <a:r>
              <a:rPr lang="fr-FR"/>
              <a:t> (Hongrie)</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fr-FR"/>
          </a:p>
        </p:txBody>
      </p:sp>
      <p:sp>
        <p:nvSpPr>
          <p:cNvPr id="68611" name="Rectangle 3"/>
          <p:cNvSpPr>
            <a:spLocks noGrp="1" noChangeArrowheads="1"/>
          </p:cNvSpPr>
          <p:nvPr>
            <p:ph idx="1"/>
          </p:nvPr>
        </p:nvSpPr>
        <p:spPr/>
        <p:txBody>
          <a:bodyPr/>
          <a:lstStyle/>
          <a:p>
            <a:pPr eaLnBrk="1" hangingPunct="1"/>
            <a:endParaRPr lang="fr-FR"/>
          </a:p>
        </p:txBody>
      </p:sp>
      <p:pic>
        <p:nvPicPr>
          <p:cNvPr id="68612" name="Picture 4" descr="RoueLichardusClio"/>
          <p:cNvPicPr>
            <a:picLocks noChangeAspect="1" noChangeArrowheads="1"/>
          </p:cNvPicPr>
          <p:nvPr/>
        </p:nvPicPr>
        <p:blipFill>
          <a:blip r:embed="rId3"/>
          <a:srcRect/>
          <a:stretch>
            <a:fillRect/>
          </a:stretch>
        </p:blipFill>
        <p:spPr bwMode="auto">
          <a:xfrm>
            <a:off x="1905000" y="0"/>
            <a:ext cx="5080000" cy="769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lum bright="6000"/>
          </a:blip>
          <a:srcRect/>
          <a:stretch>
            <a:fillRect/>
          </a:stretch>
        </p:blipFill>
        <p:spPr bwMode="auto">
          <a:xfrm>
            <a:off x="228600" y="76200"/>
            <a:ext cx="4259263" cy="6629400"/>
          </a:xfrm>
          <a:prstGeom prst="rect">
            <a:avLst/>
          </a:prstGeom>
          <a:noFill/>
          <a:ln w="9525">
            <a:noFill/>
            <a:miter lim="800000"/>
            <a:headEnd/>
            <a:tailEnd/>
          </a:ln>
        </p:spPr>
      </p:pic>
      <p:sp>
        <p:nvSpPr>
          <p:cNvPr id="70659" name="Text Box 3"/>
          <p:cNvSpPr txBox="1">
            <a:spLocks noChangeArrowheads="1"/>
          </p:cNvSpPr>
          <p:nvPr/>
        </p:nvSpPr>
        <p:spPr bwMode="auto">
          <a:xfrm>
            <a:off x="5089525" y="293688"/>
            <a:ext cx="3149600" cy="1373187"/>
          </a:xfrm>
          <a:prstGeom prst="rect">
            <a:avLst/>
          </a:prstGeom>
          <a:noFill/>
          <a:ln w="9525">
            <a:noFill/>
            <a:miter lim="800000"/>
            <a:headEnd/>
            <a:tailEnd/>
          </a:ln>
        </p:spPr>
        <p:txBody>
          <a:bodyPr wrap="none">
            <a:prstTxWarp prst="textNoShape">
              <a:avLst/>
            </a:prstTxWarp>
            <a:spAutoFit/>
          </a:bodyPr>
          <a:lstStyle/>
          <a:p>
            <a:r>
              <a:rPr lang="fr-FR" sz="2800"/>
              <a:t>Roue en bois</a:t>
            </a:r>
          </a:p>
          <a:p>
            <a:r>
              <a:rPr lang="fr-FR" sz="2800"/>
              <a:t>(Federsee, </a:t>
            </a:r>
          </a:p>
          <a:p>
            <a:r>
              <a:rPr lang="fr-FR" sz="2800"/>
              <a:t>Allemagne du sud)</a:t>
            </a:r>
          </a:p>
        </p:txBody>
      </p:sp>
      <p:pic>
        <p:nvPicPr>
          <p:cNvPr id="33796" name="Picture 4"/>
          <p:cNvPicPr>
            <a:picLocks noChangeAspect="1" noChangeArrowheads="1"/>
          </p:cNvPicPr>
          <p:nvPr/>
        </p:nvPicPr>
        <p:blipFill>
          <a:blip r:embed="rId4"/>
          <a:srcRect/>
          <a:stretch>
            <a:fillRect/>
          </a:stretch>
        </p:blipFill>
        <p:spPr bwMode="auto">
          <a:xfrm>
            <a:off x="609600" y="838200"/>
            <a:ext cx="7620000" cy="3105150"/>
          </a:xfrm>
          <a:prstGeom prst="rect">
            <a:avLst/>
          </a:prstGeom>
          <a:noFill/>
          <a:ln w="9525">
            <a:noFill/>
            <a:miter lim="800000"/>
            <a:headEnd/>
            <a:tailEnd/>
          </a:ln>
        </p:spPr>
      </p:pic>
      <p:pic>
        <p:nvPicPr>
          <p:cNvPr id="33797" name="Picture 5"/>
          <p:cNvPicPr>
            <a:picLocks noChangeAspect="1" noChangeArrowheads="1"/>
          </p:cNvPicPr>
          <p:nvPr/>
        </p:nvPicPr>
        <p:blipFill>
          <a:blip r:embed="rId5"/>
          <a:srcRect/>
          <a:stretch>
            <a:fillRect/>
          </a:stretch>
        </p:blipFill>
        <p:spPr bwMode="auto">
          <a:xfrm>
            <a:off x="5867400" y="4191000"/>
            <a:ext cx="2438400" cy="2392363"/>
          </a:xfrm>
          <a:prstGeom prst="rect">
            <a:avLst/>
          </a:prstGeom>
          <a:noFill/>
          <a:ln w="9525">
            <a:noFill/>
            <a:miter lim="800000"/>
            <a:headEnd/>
            <a:tailEnd/>
          </a:ln>
        </p:spPr>
      </p:pic>
      <p:sp>
        <p:nvSpPr>
          <p:cNvPr id="70662" name="AutoShape 6"/>
          <p:cNvSpPr>
            <a:spLocks noChangeArrowheads="1"/>
          </p:cNvSpPr>
          <p:nvPr/>
        </p:nvSpPr>
        <p:spPr bwMode="auto">
          <a:xfrm rot="1189348">
            <a:off x="685800" y="4953000"/>
            <a:ext cx="838200" cy="304800"/>
          </a:xfrm>
          <a:prstGeom prst="rightArrow">
            <a:avLst>
              <a:gd name="adj1" fmla="val 50000"/>
              <a:gd name="adj2" fmla="val 68750"/>
            </a:avLst>
          </a:prstGeom>
          <a:solidFill>
            <a:srgbClr val="FB140B"/>
          </a:solidFill>
          <a:ln w="9525">
            <a:solidFill>
              <a:schemeClr val="tx1"/>
            </a:solidFill>
            <a:miter lim="800000"/>
            <a:headEnd/>
            <a:tailEnd/>
          </a:ln>
        </p:spPr>
        <p:txBody>
          <a:bodyPr wrap="none" anchor="ctr">
            <a:prstTxWarp prst="textNoShape">
              <a:avLst/>
            </a:prstTxWarp>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37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163513" y="152400"/>
            <a:ext cx="5246687" cy="6553200"/>
          </a:xfrm>
          <a:prstGeom prst="rect">
            <a:avLst/>
          </a:prstGeom>
          <a:noFill/>
          <a:ln w="9525">
            <a:noFill/>
            <a:miter lim="800000"/>
            <a:headEnd/>
            <a:tailEnd/>
          </a:ln>
        </p:spPr>
      </p:pic>
      <p:sp>
        <p:nvSpPr>
          <p:cNvPr id="72707" name="Text Box 3"/>
          <p:cNvSpPr txBox="1">
            <a:spLocks noChangeArrowheads="1"/>
          </p:cNvSpPr>
          <p:nvPr/>
        </p:nvSpPr>
        <p:spPr bwMode="auto">
          <a:xfrm>
            <a:off x="5638800" y="331788"/>
            <a:ext cx="3149600" cy="946150"/>
          </a:xfrm>
          <a:prstGeom prst="rect">
            <a:avLst/>
          </a:prstGeom>
          <a:noFill/>
          <a:ln w="9525">
            <a:noFill/>
            <a:miter lim="800000"/>
            <a:headEnd/>
            <a:tailEnd/>
          </a:ln>
        </p:spPr>
        <p:txBody>
          <a:bodyPr wrap="none">
            <a:prstTxWarp prst="textNoShape">
              <a:avLst/>
            </a:prstTxWarp>
            <a:spAutoFit/>
          </a:bodyPr>
          <a:lstStyle/>
          <a:p>
            <a:r>
              <a:rPr lang="fr-FR" sz="2800"/>
              <a:t>Horgen (Suisse)</a:t>
            </a:r>
          </a:p>
          <a:p>
            <a:r>
              <a:rPr lang="fr-FR" sz="2800"/>
              <a:t>fragment de joug ?</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a:stretch>
            <a:fillRect/>
          </a:stretch>
        </p:blipFill>
        <p:spPr bwMode="auto">
          <a:xfrm>
            <a:off x="762000" y="106363"/>
            <a:ext cx="4114800" cy="2408237"/>
          </a:xfrm>
          <a:prstGeom prst="rect">
            <a:avLst/>
          </a:prstGeom>
          <a:noFill/>
          <a:ln w="9525">
            <a:noFill/>
            <a:miter lim="800000"/>
            <a:headEnd/>
            <a:tailEnd/>
          </a:ln>
        </p:spPr>
      </p:pic>
      <p:sp>
        <p:nvSpPr>
          <p:cNvPr id="74755" name="Text Box 3"/>
          <p:cNvSpPr txBox="1">
            <a:spLocks noChangeArrowheads="1"/>
          </p:cNvSpPr>
          <p:nvPr/>
        </p:nvSpPr>
        <p:spPr bwMode="auto">
          <a:xfrm>
            <a:off x="5562600" y="584200"/>
            <a:ext cx="3148013" cy="1373188"/>
          </a:xfrm>
          <a:prstGeom prst="rect">
            <a:avLst/>
          </a:prstGeom>
          <a:noFill/>
          <a:ln w="9525">
            <a:noFill/>
            <a:miter lim="800000"/>
            <a:headEnd/>
            <a:tailEnd/>
          </a:ln>
        </p:spPr>
        <p:txBody>
          <a:bodyPr wrap="none">
            <a:prstTxWarp prst="textNoShape">
              <a:avLst/>
            </a:prstTxWarp>
            <a:spAutoFit/>
          </a:bodyPr>
          <a:lstStyle/>
          <a:p>
            <a:r>
              <a:rPr lang="fr-FR" sz="2800"/>
              <a:t>Gravure sur roche,</a:t>
            </a:r>
          </a:p>
          <a:p>
            <a:r>
              <a:rPr lang="fr-FR" sz="2800"/>
              <a:t>Mont Bego</a:t>
            </a:r>
          </a:p>
          <a:p>
            <a:r>
              <a:rPr lang="fr-FR" sz="2800"/>
              <a:t>(Alpes-Maritimes)</a:t>
            </a:r>
          </a:p>
        </p:txBody>
      </p:sp>
      <p:pic>
        <p:nvPicPr>
          <p:cNvPr id="74756" name="Picture 4"/>
          <p:cNvPicPr>
            <a:picLocks noChangeAspect="1" noChangeArrowheads="1"/>
          </p:cNvPicPr>
          <p:nvPr/>
        </p:nvPicPr>
        <p:blipFill>
          <a:blip r:embed="rId4"/>
          <a:srcRect/>
          <a:stretch>
            <a:fillRect/>
          </a:stretch>
        </p:blipFill>
        <p:spPr bwMode="auto">
          <a:xfrm>
            <a:off x="762000" y="2819400"/>
            <a:ext cx="5410200" cy="376078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228600" y="228600"/>
            <a:ext cx="6400800" cy="2516188"/>
          </a:xfrm>
          <a:prstGeom prst="rect">
            <a:avLst/>
          </a:prstGeom>
          <a:noFill/>
          <a:ln w="9525">
            <a:noFill/>
            <a:miter lim="800000"/>
            <a:headEnd/>
            <a:tailEnd/>
          </a:ln>
        </p:spPr>
      </p:pic>
      <p:pic>
        <p:nvPicPr>
          <p:cNvPr id="76803" name="Picture 3"/>
          <p:cNvPicPr>
            <a:picLocks noChangeAspect="1" noChangeArrowheads="1"/>
          </p:cNvPicPr>
          <p:nvPr/>
        </p:nvPicPr>
        <p:blipFill>
          <a:blip r:embed="rId4"/>
          <a:srcRect/>
          <a:stretch>
            <a:fillRect/>
          </a:stretch>
        </p:blipFill>
        <p:spPr bwMode="auto">
          <a:xfrm>
            <a:off x="1524000" y="3048000"/>
            <a:ext cx="3962400" cy="3611563"/>
          </a:xfrm>
          <a:prstGeom prst="rect">
            <a:avLst/>
          </a:prstGeom>
          <a:noFill/>
          <a:ln w="9525">
            <a:noFill/>
            <a:miter lim="800000"/>
            <a:headEnd/>
            <a:tailEnd/>
          </a:ln>
        </p:spPr>
      </p:pic>
      <p:sp>
        <p:nvSpPr>
          <p:cNvPr id="76804" name="Text Box 4"/>
          <p:cNvSpPr txBox="1">
            <a:spLocks noChangeArrowheads="1"/>
          </p:cNvSpPr>
          <p:nvPr/>
        </p:nvSpPr>
        <p:spPr bwMode="auto">
          <a:xfrm>
            <a:off x="7315200" y="381000"/>
            <a:ext cx="963613" cy="457200"/>
          </a:xfrm>
          <a:prstGeom prst="rect">
            <a:avLst/>
          </a:prstGeom>
          <a:noFill/>
          <a:ln w="9525">
            <a:noFill/>
            <a:miter lim="800000"/>
            <a:headEnd/>
            <a:tailEnd/>
          </a:ln>
        </p:spPr>
        <p:txBody>
          <a:bodyPr wrap="none">
            <a:prstTxWarp prst="textNoShape">
              <a:avLst/>
            </a:prstTxWarp>
            <a:spAutoFit/>
          </a:bodyPr>
          <a:lstStyle/>
          <a:p>
            <a:r>
              <a:rPr lang="fr-FR">
                <a:solidFill>
                  <a:schemeClr val="bg1"/>
                </a:solidFill>
              </a:rPr>
              <a:t>araire</a:t>
            </a:r>
          </a:p>
        </p:txBody>
      </p:sp>
      <p:sp>
        <p:nvSpPr>
          <p:cNvPr id="76805" name="Text Box 5"/>
          <p:cNvSpPr txBox="1">
            <a:spLocks noChangeArrowheads="1"/>
          </p:cNvSpPr>
          <p:nvPr/>
        </p:nvSpPr>
        <p:spPr bwMode="auto">
          <a:xfrm>
            <a:off x="6019800" y="4419600"/>
            <a:ext cx="2725738" cy="822325"/>
          </a:xfrm>
          <a:prstGeom prst="rect">
            <a:avLst/>
          </a:prstGeom>
          <a:noFill/>
          <a:ln w="9525">
            <a:noFill/>
            <a:miter lim="800000"/>
            <a:headEnd/>
            <a:tailEnd/>
          </a:ln>
        </p:spPr>
        <p:txBody>
          <a:bodyPr wrap="none">
            <a:prstTxWarp prst="textNoShape">
              <a:avLst/>
            </a:prstTxWarp>
            <a:spAutoFit/>
          </a:bodyPr>
          <a:lstStyle/>
          <a:p>
            <a:r>
              <a:rPr lang="fr-FR">
                <a:solidFill>
                  <a:schemeClr val="bg1"/>
                </a:solidFill>
              </a:rPr>
              <a:t>Gravure sur roche,</a:t>
            </a:r>
          </a:p>
          <a:p>
            <a:r>
              <a:rPr lang="fr-FR">
                <a:solidFill>
                  <a:schemeClr val="bg1"/>
                </a:solidFill>
              </a:rPr>
              <a:t>Val Camonica</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0" y="0"/>
            <a:ext cx="9144000" cy="5940425"/>
          </a:xfrm>
          <a:prstGeom prst="rect">
            <a:avLst/>
          </a:prstGeom>
          <a:noFill/>
          <a:ln w="9525">
            <a:noFill/>
            <a:miter lim="800000"/>
            <a:headEnd/>
            <a:tailEnd/>
          </a:ln>
        </p:spPr>
      </p:pic>
      <p:sp>
        <p:nvSpPr>
          <p:cNvPr id="78851" name="Text Box 3"/>
          <p:cNvSpPr txBox="1">
            <a:spLocks noChangeArrowheads="1"/>
          </p:cNvSpPr>
          <p:nvPr/>
        </p:nvSpPr>
        <p:spPr bwMode="auto">
          <a:xfrm>
            <a:off x="974725" y="6059488"/>
            <a:ext cx="7789863" cy="457200"/>
          </a:xfrm>
          <a:prstGeom prst="rect">
            <a:avLst/>
          </a:prstGeom>
          <a:noFill/>
          <a:ln w="9525">
            <a:noFill/>
            <a:miter lim="800000"/>
            <a:headEnd/>
            <a:tailEnd/>
          </a:ln>
        </p:spPr>
        <p:txBody>
          <a:bodyPr wrap="none">
            <a:prstTxWarp prst="textNoShape">
              <a:avLst/>
            </a:prstTxWarp>
            <a:spAutoFit/>
          </a:bodyPr>
          <a:lstStyle/>
          <a:p>
            <a:r>
              <a:rPr lang="fr-FR">
                <a:solidFill>
                  <a:schemeClr val="bg1"/>
                </a:solidFill>
              </a:rPr>
              <a:t>Sillons d’araire vers 3000 BC, Pays-Bas (</a:t>
            </a:r>
            <a:r>
              <a:rPr lang="fr-FR" i="1">
                <a:solidFill>
                  <a:schemeClr val="bg1"/>
                </a:solidFill>
              </a:rPr>
              <a:t>TRBK récente</a:t>
            </a:r>
            <a:r>
              <a:rPr lang="fr-FR">
                <a:solidFill>
                  <a:schemeClr val="bg1"/>
                </a:solidFill>
              </a:rPr>
              <a:t>)</a:t>
            </a:r>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re 1"/>
          <p:cNvSpPr>
            <a:spLocks noGrp="1"/>
          </p:cNvSpPr>
          <p:nvPr>
            <p:ph type="title"/>
          </p:nvPr>
        </p:nvSpPr>
        <p:spPr/>
        <p:txBody>
          <a:bodyPr/>
          <a:lstStyle/>
          <a:p>
            <a:pPr eaLnBrk="1" hangingPunct="1"/>
            <a:r>
              <a:rPr lang="fr-FR" smtClean="0"/>
              <a:t>Aspects économiques</a:t>
            </a:r>
          </a:p>
        </p:txBody>
      </p:sp>
      <p:sp>
        <p:nvSpPr>
          <p:cNvPr id="80899" name="Espace réservé du contenu 2"/>
          <p:cNvSpPr>
            <a:spLocks noGrp="1"/>
          </p:cNvSpPr>
          <p:nvPr>
            <p:ph idx="1"/>
          </p:nvPr>
        </p:nvSpPr>
        <p:spPr>
          <a:xfrm>
            <a:off x="0" y="1676400"/>
            <a:ext cx="9144000" cy="5181600"/>
          </a:xfrm>
        </p:spPr>
        <p:txBody>
          <a:bodyPr/>
          <a:lstStyle/>
          <a:p>
            <a:pPr eaLnBrk="1" hangingPunct="1"/>
            <a:r>
              <a:rPr lang="fr-FR" smtClean="0"/>
              <a:t>Développement de réseaux d’échange à longue distance</a:t>
            </a:r>
          </a:p>
          <a:p>
            <a:pPr eaLnBrk="1" hangingPunct="1"/>
            <a:r>
              <a:rPr lang="fr-FR" smtClean="0"/>
              <a:t>Intensification de la production de matières premières : silex : Spiennes, Jablines, Grand Pressigny, Vassieux, silex balkanique ; roches tenaces : jadéitites du Mont Viso, pélites des Vosges, dolérite de Bretagne ; variscite : Catalogne ; sel ; etc</a:t>
            </a:r>
          </a:p>
          <a:p>
            <a:pPr eaLnBrk="1" hangingPunct="1"/>
            <a:r>
              <a:rPr lang="fr-FR" smtClean="0"/>
              <a:t>Intensification de la production agricole</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lum bright="4000"/>
          </a:blip>
          <a:srcRect r="1709" b="1308"/>
          <a:stretch>
            <a:fillRect/>
          </a:stretch>
        </p:blipFill>
        <p:spPr bwMode="auto">
          <a:xfrm>
            <a:off x="152400" y="41275"/>
            <a:ext cx="8763000" cy="5749925"/>
          </a:xfrm>
          <a:prstGeom prst="rect">
            <a:avLst/>
          </a:prstGeom>
          <a:noFill/>
          <a:ln w="9525">
            <a:noFill/>
            <a:miter lim="800000"/>
            <a:headEnd/>
            <a:tailEnd/>
          </a:ln>
        </p:spPr>
      </p:pic>
      <p:sp>
        <p:nvSpPr>
          <p:cNvPr id="81923" name="Rectangle 3"/>
          <p:cNvSpPr>
            <a:spLocks noChangeArrowheads="1"/>
          </p:cNvSpPr>
          <p:nvPr/>
        </p:nvSpPr>
        <p:spPr bwMode="auto">
          <a:xfrm>
            <a:off x="2743200" y="5943600"/>
            <a:ext cx="5114925" cy="641350"/>
          </a:xfrm>
          <a:prstGeom prst="rect">
            <a:avLst/>
          </a:prstGeom>
          <a:noFill/>
          <a:ln w="9525">
            <a:noFill/>
            <a:miter lim="800000"/>
            <a:headEnd/>
            <a:tailEnd/>
          </a:ln>
        </p:spPr>
        <p:txBody>
          <a:bodyPr wrap="none">
            <a:prstTxWarp prst="textNoShape">
              <a:avLst/>
            </a:prstTxWarp>
            <a:spAutoFit/>
          </a:bodyPr>
          <a:lstStyle/>
          <a:p>
            <a:r>
              <a:rPr lang="fr-FR" sz="3600">
                <a:solidFill>
                  <a:srgbClr val="FFFF95"/>
                </a:solidFill>
              </a:rPr>
              <a:t>haches en jadéite alpine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srcRect/>
          <a:stretch>
            <a:fillRect/>
          </a:stretch>
        </p:blipFill>
        <p:spPr bwMode="auto">
          <a:xfrm>
            <a:off x="914400" y="0"/>
            <a:ext cx="5080000" cy="6858000"/>
          </a:xfrm>
          <a:prstGeom prst="rect">
            <a:avLst/>
          </a:prstGeom>
          <a:noFill/>
          <a:ln w="9525">
            <a:noFill/>
            <a:miter lim="800000"/>
            <a:headEnd/>
            <a:tailEnd/>
          </a:ln>
        </p:spPr>
      </p:pic>
      <p:sp>
        <p:nvSpPr>
          <p:cNvPr id="83971" name="Text Box 3"/>
          <p:cNvSpPr txBox="1">
            <a:spLocks noChangeArrowheads="1"/>
          </p:cNvSpPr>
          <p:nvPr/>
        </p:nvSpPr>
        <p:spPr bwMode="auto">
          <a:xfrm>
            <a:off x="6765925" y="3773488"/>
            <a:ext cx="1997075" cy="822325"/>
          </a:xfrm>
          <a:prstGeom prst="rect">
            <a:avLst/>
          </a:prstGeom>
          <a:noFill/>
          <a:ln w="9525">
            <a:noFill/>
            <a:miter lim="800000"/>
            <a:headEnd/>
            <a:tailEnd/>
          </a:ln>
        </p:spPr>
        <p:txBody>
          <a:bodyPr wrap="none">
            <a:prstTxWarp prst="textNoShape">
              <a:avLst/>
            </a:prstTxWarp>
            <a:spAutoFit/>
          </a:bodyPr>
          <a:lstStyle/>
          <a:p>
            <a:r>
              <a:rPr lang="fr-FR">
                <a:solidFill>
                  <a:srgbClr val="F43614"/>
                </a:solidFill>
              </a:rPr>
              <a:t>sources de la</a:t>
            </a:r>
          </a:p>
          <a:p>
            <a:r>
              <a:rPr lang="fr-FR">
                <a:solidFill>
                  <a:srgbClr val="F43614"/>
                </a:solidFill>
              </a:rPr>
              <a:t>jadéite</a:t>
            </a:r>
          </a:p>
        </p:txBody>
      </p:sp>
      <p:sp>
        <p:nvSpPr>
          <p:cNvPr id="83972" name="Oval 6"/>
          <p:cNvSpPr>
            <a:spLocks noChangeArrowheads="1"/>
          </p:cNvSpPr>
          <p:nvPr/>
        </p:nvSpPr>
        <p:spPr bwMode="auto">
          <a:xfrm>
            <a:off x="5410200" y="3733800"/>
            <a:ext cx="381000" cy="1066800"/>
          </a:xfrm>
          <a:prstGeom prst="ellipse">
            <a:avLst/>
          </a:prstGeom>
          <a:noFill/>
          <a:ln w="28575">
            <a:solidFill>
              <a:srgbClr val="F43614"/>
            </a:solidFill>
            <a:prstDash val="dash"/>
            <a:round/>
            <a:headEnd/>
            <a:tailEnd/>
          </a:ln>
        </p:spPr>
        <p:txBody>
          <a:bodyPr wrap="none" anchor="ctr">
            <a:prstTxWarp prst="textNoShape">
              <a:avLst/>
            </a:prstTxWarp>
          </a:bodyPr>
          <a:lstStyle/>
          <a:p>
            <a:endParaRPr lang="fr-FR"/>
          </a:p>
        </p:txBody>
      </p:sp>
      <p:sp>
        <p:nvSpPr>
          <p:cNvPr id="83973" name="Line 7"/>
          <p:cNvSpPr>
            <a:spLocks noChangeShapeType="1"/>
          </p:cNvSpPr>
          <p:nvPr/>
        </p:nvSpPr>
        <p:spPr bwMode="auto">
          <a:xfrm flipH="1">
            <a:off x="5867400" y="4191000"/>
            <a:ext cx="838200" cy="0"/>
          </a:xfrm>
          <a:prstGeom prst="line">
            <a:avLst/>
          </a:prstGeom>
          <a:noFill/>
          <a:ln w="25400">
            <a:solidFill>
              <a:srgbClr val="F43614"/>
            </a:solidFill>
            <a:round/>
            <a:headEnd/>
            <a:tailEnd type="triangle" w="med" len="med"/>
          </a:ln>
        </p:spPr>
        <p:txBody>
          <a:bodyPr wrap="none" anchor="ctr">
            <a:prstTxWarp prst="textNoShape">
              <a:avLst/>
            </a:prstTxWarp>
          </a:bodyPr>
          <a:lstStyle/>
          <a:p>
            <a:endParaRPr lang="fr-FR"/>
          </a:p>
        </p:txBody>
      </p:sp>
      <p:sp>
        <p:nvSpPr>
          <p:cNvPr id="83974" name="Text Box 8"/>
          <p:cNvSpPr txBox="1">
            <a:spLocks noChangeArrowheads="1"/>
          </p:cNvSpPr>
          <p:nvPr/>
        </p:nvSpPr>
        <p:spPr bwMode="auto">
          <a:xfrm>
            <a:off x="6384925" y="836613"/>
            <a:ext cx="1854200" cy="946150"/>
          </a:xfrm>
          <a:prstGeom prst="rect">
            <a:avLst/>
          </a:prstGeom>
          <a:noFill/>
          <a:ln w="9525">
            <a:noFill/>
            <a:miter lim="800000"/>
            <a:headEnd/>
            <a:tailEnd/>
          </a:ln>
        </p:spPr>
        <p:txBody>
          <a:bodyPr wrap="none">
            <a:prstTxWarp prst="textNoShape">
              <a:avLst/>
            </a:prstTxWarp>
            <a:spAutoFit/>
          </a:bodyPr>
          <a:lstStyle/>
          <a:p>
            <a:r>
              <a:rPr lang="fr-FR" sz="2800"/>
              <a:t>circulation</a:t>
            </a:r>
          </a:p>
          <a:p>
            <a:r>
              <a:rPr lang="fr-FR" sz="2800"/>
              <a:t>&lt; 1500 km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pPr eaLnBrk="1" hangingPunct="1"/>
            <a:r>
              <a:rPr lang="fr-FR" smtClean="0"/>
              <a:t>Aspects territoriaux</a:t>
            </a:r>
          </a:p>
        </p:txBody>
      </p:sp>
      <p:sp>
        <p:nvSpPr>
          <p:cNvPr id="20483" name="Espace réservé du contenu 2"/>
          <p:cNvSpPr>
            <a:spLocks noGrp="1"/>
          </p:cNvSpPr>
          <p:nvPr>
            <p:ph idx="1"/>
          </p:nvPr>
        </p:nvSpPr>
        <p:spPr>
          <a:xfrm>
            <a:off x="685800" y="1981200"/>
            <a:ext cx="8229600" cy="4572000"/>
          </a:xfrm>
        </p:spPr>
        <p:txBody>
          <a:bodyPr/>
          <a:lstStyle/>
          <a:p>
            <a:pPr eaLnBrk="1" hangingPunct="1"/>
            <a:r>
              <a:rPr lang="fr-FR" smtClean="0"/>
              <a:t>Limites géographiques de l’Europe atteintes</a:t>
            </a:r>
          </a:p>
          <a:p>
            <a:pPr eaLnBrk="1" hangingPunct="1"/>
            <a:r>
              <a:rPr lang="fr-FR" smtClean="0"/>
              <a:t>Démographie sans cesse croissante</a:t>
            </a:r>
          </a:p>
          <a:p>
            <a:pPr eaLnBrk="1" hangingPunct="1"/>
            <a:r>
              <a:rPr lang="fr-FR" smtClean="0"/>
              <a:t>Conquête des zones marginales (montagnes, zones lacustres, îles, Nord, etc)</a:t>
            </a:r>
          </a:p>
          <a:p>
            <a:pPr eaLnBrk="1" hangingPunct="1">
              <a:buFontTx/>
              <a:buNone/>
            </a:pPr>
            <a:r>
              <a:rPr lang="fr-FR" smtClean="0"/>
              <a:t>=&gt; Nécessité d’augmenter la capacité de charge (carriage capacity)</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838200" y="0"/>
            <a:ext cx="6096000" cy="5524500"/>
          </a:xfrm>
          <a:prstGeom prst="rect">
            <a:avLst/>
          </a:prstGeom>
          <a:noFill/>
          <a:ln w="9525">
            <a:noFill/>
            <a:miter lim="800000"/>
            <a:headEnd/>
            <a:tailEnd/>
          </a:ln>
        </p:spPr>
      </p:pic>
      <p:sp>
        <p:nvSpPr>
          <p:cNvPr id="86019" name="Rectangle 3"/>
          <p:cNvSpPr>
            <a:spLocks noChangeArrowheads="1"/>
          </p:cNvSpPr>
          <p:nvPr/>
        </p:nvSpPr>
        <p:spPr bwMode="auto">
          <a:xfrm>
            <a:off x="914400" y="5667375"/>
            <a:ext cx="7121525" cy="1190625"/>
          </a:xfrm>
          <a:prstGeom prst="rect">
            <a:avLst/>
          </a:prstGeom>
          <a:noFill/>
          <a:ln w="9525">
            <a:noFill/>
            <a:miter lim="800000"/>
            <a:headEnd/>
            <a:tailEnd/>
          </a:ln>
        </p:spPr>
        <p:txBody>
          <a:bodyPr wrap="none">
            <a:prstTxWarp prst="textNoShape">
              <a:avLst/>
            </a:prstTxWarp>
            <a:spAutoFit/>
          </a:bodyPr>
          <a:lstStyle/>
          <a:p>
            <a:r>
              <a:rPr lang="fr-FR" sz="3600"/>
              <a:t>Perles en variscite </a:t>
            </a:r>
          </a:p>
          <a:p>
            <a:r>
              <a:rPr lang="fr-FR" sz="3600"/>
              <a:t>(Sépultures en Fosse, Chasséen)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fr-FR"/>
          </a:p>
        </p:txBody>
      </p:sp>
      <p:sp>
        <p:nvSpPr>
          <p:cNvPr id="88067" name="Rectangle 3"/>
          <p:cNvSpPr>
            <a:spLocks noGrp="1" noChangeArrowheads="1"/>
          </p:cNvSpPr>
          <p:nvPr>
            <p:ph idx="1"/>
          </p:nvPr>
        </p:nvSpPr>
        <p:spPr/>
        <p:txBody>
          <a:bodyPr/>
          <a:lstStyle/>
          <a:p>
            <a:pPr eaLnBrk="1" hangingPunct="1"/>
            <a:endParaRPr lang="fr-FR"/>
          </a:p>
        </p:txBody>
      </p:sp>
      <p:pic>
        <p:nvPicPr>
          <p:cNvPr id="88068" name="Picture 4" descr="Fig 268"/>
          <p:cNvPicPr>
            <a:picLocks noChangeAspect="1" noChangeArrowheads="1"/>
          </p:cNvPicPr>
          <p:nvPr/>
        </p:nvPicPr>
        <p:blipFill>
          <a:blip r:embed="rId3"/>
          <a:srcRect/>
          <a:stretch>
            <a:fillRect/>
          </a:stretch>
        </p:blipFill>
        <p:spPr bwMode="auto">
          <a:xfrm>
            <a:off x="1143000" y="228600"/>
            <a:ext cx="6324600" cy="622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itre 1"/>
          <p:cNvSpPr>
            <a:spLocks noGrp="1"/>
          </p:cNvSpPr>
          <p:nvPr>
            <p:ph type="title"/>
          </p:nvPr>
        </p:nvSpPr>
        <p:spPr>
          <a:xfrm>
            <a:off x="533400" y="152400"/>
            <a:ext cx="7772400" cy="1143000"/>
          </a:xfrm>
        </p:spPr>
        <p:txBody>
          <a:bodyPr/>
          <a:lstStyle/>
          <a:p>
            <a:pPr eaLnBrk="1" hangingPunct="1"/>
            <a:r>
              <a:rPr lang="fr-FR" smtClean="0"/>
              <a:t>Aspects sociaux et politiques</a:t>
            </a:r>
          </a:p>
        </p:txBody>
      </p:sp>
      <p:sp>
        <p:nvSpPr>
          <p:cNvPr id="90115" name="Espace réservé du contenu 2"/>
          <p:cNvSpPr>
            <a:spLocks noGrp="1"/>
          </p:cNvSpPr>
          <p:nvPr>
            <p:ph idx="1"/>
          </p:nvPr>
        </p:nvSpPr>
        <p:spPr>
          <a:xfrm>
            <a:off x="0" y="1524000"/>
            <a:ext cx="9144000" cy="5334000"/>
          </a:xfrm>
        </p:spPr>
        <p:txBody>
          <a:bodyPr/>
          <a:lstStyle/>
          <a:p>
            <a:pPr eaLnBrk="1" hangingPunct="1"/>
            <a:r>
              <a:rPr lang="fr-FR" smtClean="0"/>
              <a:t>Apparition d’inégalités sociales visibles dans les nécropoles</a:t>
            </a:r>
          </a:p>
          <a:p>
            <a:pPr eaLnBrk="1" hangingPunct="1"/>
            <a:r>
              <a:rPr lang="fr-FR" smtClean="0"/>
              <a:t>Organisation contrainte des habitats</a:t>
            </a:r>
          </a:p>
          <a:p>
            <a:pPr eaLnBrk="1" hangingPunct="1"/>
            <a:r>
              <a:rPr lang="fr-FR" smtClean="0"/>
              <a:t>Augmentation de la violence interne et externe (fortifications, incendies, blessures, etc)</a:t>
            </a:r>
          </a:p>
          <a:p>
            <a:pPr eaLnBrk="1" hangingPunct="1"/>
            <a:r>
              <a:rPr lang="fr-FR" smtClean="0"/>
              <a:t>Hiérarchisation des territoires</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endParaRPr lang="fr-FR"/>
          </a:p>
        </p:txBody>
      </p:sp>
      <p:pic>
        <p:nvPicPr>
          <p:cNvPr id="91139" name="Picture 3" descr="VarnaPecho"/>
          <p:cNvPicPr>
            <a:picLocks noGrp="1" noChangeAspect="1" noChangeArrowheads="1"/>
          </p:cNvPicPr>
          <p:nvPr>
            <p:ph idx="1"/>
          </p:nvPr>
        </p:nvPicPr>
        <p:blipFill>
          <a:blip r:embed="rId3"/>
          <a:srcRect/>
          <a:stretch>
            <a:fillRect/>
          </a:stretch>
        </p:blipFill>
        <p:spPr>
          <a:xfrm>
            <a:off x="3581400" y="0"/>
            <a:ext cx="4356100" cy="6553200"/>
          </a:xfrm>
        </p:spPr>
      </p:pic>
      <p:sp>
        <p:nvSpPr>
          <p:cNvPr id="91140" name="Rectangle 4"/>
          <p:cNvSpPr>
            <a:spLocks noChangeArrowheads="1"/>
          </p:cNvSpPr>
          <p:nvPr/>
        </p:nvSpPr>
        <p:spPr bwMode="auto">
          <a:xfrm>
            <a:off x="1501775" y="4784725"/>
            <a:ext cx="1624013" cy="1187450"/>
          </a:xfrm>
          <a:prstGeom prst="rect">
            <a:avLst/>
          </a:prstGeom>
          <a:noFill/>
          <a:ln w="9525">
            <a:noFill/>
            <a:miter lim="800000"/>
            <a:headEnd/>
            <a:tailEnd/>
          </a:ln>
        </p:spPr>
        <p:txBody>
          <a:bodyPr wrap="none">
            <a:prstTxWarp prst="textNoShape">
              <a:avLst/>
            </a:prstTxWarp>
            <a:spAutoFit/>
          </a:bodyPr>
          <a:lstStyle/>
          <a:p>
            <a:r>
              <a:rPr lang="fr-FR"/>
              <a:t>VARNA</a:t>
            </a:r>
          </a:p>
          <a:p>
            <a:r>
              <a:rPr lang="fr-FR"/>
              <a:t>Bulgarie</a:t>
            </a:r>
          </a:p>
          <a:p>
            <a:r>
              <a:rPr lang="fr-FR"/>
              <a:t>- 4500 ans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Titre 1"/>
          <p:cNvSpPr>
            <a:spLocks noGrp="1"/>
          </p:cNvSpPr>
          <p:nvPr>
            <p:ph type="title"/>
          </p:nvPr>
        </p:nvSpPr>
        <p:spPr>
          <a:xfrm>
            <a:off x="762000" y="5867400"/>
            <a:ext cx="7772400" cy="1143000"/>
          </a:xfrm>
        </p:spPr>
        <p:txBody>
          <a:bodyPr/>
          <a:lstStyle/>
          <a:p>
            <a:r>
              <a:rPr lang="fr-FR" sz="3200" smtClean="0"/>
              <a:t>Varna, Bulgarie, tombe 43, vers - 4500</a:t>
            </a:r>
          </a:p>
        </p:txBody>
      </p:sp>
      <p:pic>
        <p:nvPicPr>
          <p:cNvPr id="129027" name="Espace réservé du contenu 3" descr="Varna 43 oldest-gold-reproduction.jpg"/>
          <p:cNvPicPr>
            <a:picLocks noGrp="1" noChangeAspect="1"/>
          </p:cNvPicPr>
          <p:nvPr>
            <p:ph idx="1"/>
          </p:nvPr>
        </p:nvPicPr>
        <p:blipFill>
          <a:blip r:embed="rId2"/>
          <a:srcRect l="-63333" r="-63333"/>
          <a:stretch>
            <a:fillRect/>
          </a:stretch>
        </p:blipFill>
        <p:spPr>
          <a:xfrm>
            <a:off x="-1447800" y="0"/>
            <a:ext cx="11371263" cy="6019800"/>
          </a:xfr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endParaRPr lang="fr-FR"/>
          </a:p>
        </p:txBody>
      </p:sp>
      <p:pic>
        <p:nvPicPr>
          <p:cNvPr id="93187" name="Picture 3" descr="PojanicaPlan"/>
          <p:cNvPicPr>
            <a:picLocks noGrp="1" noChangeAspect="1" noChangeArrowheads="1"/>
          </p:cNvPicPr>
          <p:nvPr>
            <p:ph idx="1"/>
          </p:nvPr>
        </p:nvPicPr>
        <p:blipFill>
          <a:blip r:embed="rId3"/>
          <a:srcRect/>
          <a:stretch>
            <a:fillRect/>
          </a:stretch>
        </p:blipFill>
        <p:spPr>
          <a:xfrm>
            <a:off x="1066800" y="0"/>
            <a:ext cx="5848350" cy="70866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4" name="Picture 2" descr="Champ Durand plan"/>
          <p:cNvPicPr>
            <a:picLocks noChangeAspect="1" noChangeArrowheads="1"/>
          </p:cNvPicPr>
          <p:nvPr/>
        </p:nvPicPr>
        <p:blipFill>
          <a:blip r:embed="rId3"/>
          <a:srcRect/>
          <a:stretch>
            <a:fillRect/>
          </a:stretch>
        </p:blipFill>
        <p:spPr bwMode="auto">
          <a:xfrm>
            <a:off x="76200" y="228600"/>
            <a:ext cx="2976563" cy="3733800"/>
          </a:xfrm>
          <a:prstGeom prst="rect">
            <a:avLst/>
          </a:prstGeom>
          <a:noFill/>
          <a:ln w="9525">
            <a:noFill/>
            <a:miter lim="800000"/>
            <a:headEnd/>
            <a:tailEnd/>
          </a:ln>
        </p:spPr>
      </p:pic>
      <p:pic>
        <p:nvPicPr>
          <p:cNvPr id="95235" name="Picture 3" descr="Champ Durand reconst 2"/>
          <p:cNvPicPr>
            <a:picLocks noChangeAspect="1" noChangeArrowheads="1"/>
          </p:cNvPicPr>
          <p:nvPr/>
        </p:nvPicPr>
        <p:blipFill>
          <a:blip r:embed="rId4"/>
          <a:srcRect/>
          <a:stretch>
            <a:fillRect/>
          </a:stretch>
        </p:blipFill>
        <p:spPr bwMode="auto">
          <a:xfrm>
            <a:off x="4038600" y="228600"/>
            <a:ext cx="5105400" cy="3379788"/>
          </a:xfrm>
          <a:prstGeom prst="rect">
            <a:avLst/>
          </a:prstGeom>
          <a:noFill/>
          <a:ln w="9525">
            <a:noFill/>
            <a:miter lim="800000"/>
            <a:headEnd/>
            <a:tailEnd/>
          </a:ln>
        </p:spPr>
      </p:pic>
      <p:pic>
        <p:nvPicPr>
          <p:cNvPr id="95236" name="Picture 4" descr="Champ Durand reconst"/>
          <p:cNvPicPr>
            <a:picLocks noChangeAspect="1" noChangeArrowheads="1"/>
          </p:cNvPicPr>
          <p:nvPr/>
        </p:nvPicPr>
        <p:blipFill>
          <a:blip r:embed="rId5"/>
          <a:srcRect/>
          <a:stretch>
            <a:fillRect/>
          </a:stretch>
        </p:blipFill>
        <p:spPr bwMode="auto">
          <a:xfrm>
            <a:off x="5257800" y="3810000"/>
            <a:ext cx="3733800" cy="2786063"/>
          </a:xfrm>
          <a:prstGeom prst="rect">
            <a:avLst/>
          </a:prstGeom>
          <a:noFill/>
          <a:ln w="9525">
            <a:noFill/>
            <a:miter lim="800000"/>
            <a:headEnd/>
            <a:tailEnd/>
          </a:ln>
        </p:spPr>
      </p:pic>
      <p:sp>
        <p:nvSpPr>
          <p:cNvPr id="95237" name="Text Box 5"/>
          <p:cNvSpPr txBox="1">
            <a:spLocks noChangeArrowheads="1"/>
          </p:cNvSpPr>
          <p:nvPr/>
        </p:nvSpPr>
        <p:spPr bwMode="auto">
          <a:xfrm>
            <a:off x="288925" y="4772025"/>
            <a:ext cx="2268538" cy="822325"/>
          </a:xfrm>
          <a:prstGeom prst="rect">
            <a:avLst/>
          </a:prstGeom>
          <a:noFill/>
          <a:ln w="9525">
            <a:noFill/>
            <a:miter lim="800000"/>
            <a:headEnd/>
            <a:tailEnd/>
          </a:ln>
        </p:spPr>
        <p:txBody>
          <a:bodyPr wrap="none">
            <a:prstTxWarp prst="textNoShape">
              <a:avLst/>
            </a:prstTxWarp>
            <a:spAutoFit/>
          </a:bodyPr>
          <a:lstStyle/>
          <a:p>
            <a:r>
              <a:rPr lang="fr-FR"/>
              <a:t>Champ-Durand</a:t>
            </a:r>
          </a:p>
          <a:p>
            <a:r>
              <a:rPr lang="fr-FR"/>
              <a:t>(Vendée)</a:t>
            </a:r>
          </a:p>
        </p:txBody>
      </p:sp>
      <p:pic>
        <p:nvPicPr>
          <p:cNvPr id="95238" name="Picture 6" descr="Champ Durand sep"/>
          <p:cNvPicPr>
            <a:picLocks noChangeAspect="1" noChangeArrowheads="1"/>
          </p:cNvPicPr>
          <p:nvPr/>
        </p:nvPicPr>
        <p:blipFill>
          <a:blip r:embed="rId6"/>
          <a:srcRect/>
          <a:stretch>
            <a:fillRect/>
          </a:stretch>
        </p:blipFill>
        <p:spPr bwMode="auto">
          <a:xfrm>
            <a:off x="2819400" y="3810000"/>
            <a:ext cx="1836738"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3"/>
          <a:srcRect/>
          <a:stretch>
            <a:fillRect/>
          </a:stretch>
        </p:blipFill>
        <p:spPr bwMode="auto">
          <a:xfrm>
            <a:off x="0" y="152400"/>
            <a:ext cx="3870325" cy="5257800"/>
          </a:xfrm>
          <a:prstGeom prst="rect">
            <a:avLst/>
          </a:prstGeom>
          <a:noFill/>
          <a:ln w="9525">
            <a:noFill/>
            <a:miter lim="800000"/>
            <a:headEnd/>
            <a:tailEnd/>
          </a:ln>
        </p:spPr>
      </p:pic>
      <p:pic>
        <p:nvPicPr>
          <p:cNvPr id="97283" name="Picture 4"/>
          <p:cNvPicPr>
            <a:picLocks noChangeAspect="1" noChangeArrowheads="1"/>
          </p:cNvPicPr>
          <p:nvPr/>
        </p:nvPicPr>
        <p:blipFill>
          <a:blip r:embed="rId4"/>
          <a:srcRect l="4167" t="2185" r="2777" b="33333"/>
          <a:stretch>
            <a:fillRect/>
          </a:stretch>
        </p:blipFill>
        <p:spPr bwMode="auto">
          <a:xfrm>
            <a:off x="3962400" y="2130425"/>
            <a:ext cx="5105400" cy="4498975"/>
          </a:xfrm>
          <a:prstGeom prst="rect">
            <a:avLst/>
          </a:prstGeom>
          <a:noFill/>
          <a:ln w="9525">
            <a:noFill/>
            <a:miter lim="800000"/>
            <a:headEnd/>
            <a:tailEnd/>
          </a:ln>
        </p:spPr>
      </p:pic>
      <p:sp>
        <p:nvSpPr>
          <p:cNvPr id="97284" name="Text Box 5"/>
          <p:cNvSpPr txBox="1">
            <a:spLocks noChangeArrowheads="1"/>
          </p:cNvSpPr>
          <p:nvPr/>
        </p:nvSpPr>
        <p:spPr bwMode="auto">
          <a:xfrm>
            <a:off x="4038600" y="228600"/>
            <a:ext cx="4419600" cy="822325"/>
          </a:xfrm>
          <a:prstGeom prst="rect">
            <a:avLst/>
          </a:prstGeom>
          <a:noFill/>
          <a:ln w="9525">
            <a:noFill/>
            <a:miter lim="800000"/>
            <a:headEnd/>
            <a:tailEnd/>
          </a:ln>
        </p:spPr>
        <p:txBody>
          <a:bodyPr wrap="none">
            <a:prstTxWarp prst="textNoShape">
              <a:avLst/>
            </a:prstTxWarp>
            <a:spAutoFit/>
          </a:bodyPr>
          <a:lstStyle/>
          <a:p>
            <a:r>
              <a:rPr lang="fr-FR"/>
              <a:t>Puech Haut (Hérault, France) : </a:t>
            </a:r>
          </a:p>
          <a:p>
            <a:r>
              <a:rPr lang="fr-FR"/>
              <a:t>enceinte (</a:t>
            </a:r>
            <a:r>
              <a:rPr lang="fr-FR" i="1"/>
              <a:t>Ferrières</a:t>
            </a:r>
            <a:r>
              <a:rPr lang="fr-FR"/>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3">
            <a:lum bright="4000"/>
          </a:blip>
          <a:srcRect/>
          <a:stretch>
            <a:fillRect/>
          </a:stretch>
        </p:blipFill>
        <p:spPr bwMode="auto">
          <a:xfrm>
            <a:off x="381000" y="3657600"/>
            <a:ext cx="4038600" cy="2614613"/>
          </a:xfrm>
          <a:prstGeom prst="rect">
            <a:avLst/>
          </a:prstGeom>
          <a:noFill/>
          <a:ln w="9525">
            <a:noFill/>
            <a:miter lim="800000"/>
            <a:headEnd/>
            <a:tailEnd/>
          </a:ln>
        </p:spPr>
      </p:pic>
      <p:pic>
        <p:nvPicPr>
          <p:cNvPr id="99331" name="Picture 7"/>
          <p:cNvPicPr>
            <a:picLocks noChangeAspect="1" noChangeArrowheads="1"/>
          </p:cNvPicPr>
          <p:nvPr/>
        </p:nvPicPr>
        <p:blipFill>
          <a:blip r:embed="rId4"/>
          <a:srcRect/>
          <a:stretch>
            <a:fillRect/>
          </a:stretch>
        </p:blipFill>
        <p:spPr bwMode="auto">
          <a:xfrm>
            <a:off x="152400" y="304800"/>
            <a:ext cx="4953000" cy="2576513"/>
          </a:xfrm>
          <a:prstGeom prst="rect">
            <a:avLst/>
          </a:prstGeom>
          <a:noFill/>
          <a:ln w="9525">
            <a:noFill/>
            <a:miter lim="800000"/>
            <a:headEnd/>
            <a:tailEnd/>
          </a:ln>
        </p:spPr>
      </p:pic>
      <p:pic>
        <p:nvPicPr>
          <p:cNvPr id="99332" name="Picture 8"/>
          <p:cNvPicPr>
            <a:picLocks noChangeAspect="1" noChangeArrowheads="1"/>
          </p:cNvPicPr>
          <p:nvPr/>
        </p:nvPicPr>
        <p:blipFill>
          <a:blip r:embed="rId5"/>
          <a:srcRect l="4066" b="7143"/>
          <a:stretch>
            <a:fillRect/>
          </a:stretch>
        </p:blipFill>
        <p:spPr bwMode="auto">
          <a:xfrm>
            <a:off x="5334000" y="228600"/>
            <a:ext cx="3595688" cy="59436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fr-FR"/>
          </a:p>
        </p:txBody>
      </p:sp>
      <p:sp>
        <p:nvSpPr>
          <p:cNvPr id="101379" name="Rectangle 3"/>
          <p:cNvSpPr>
            <a:spLocks noGrp="1" noChangeArrowheads="1"/>
          </p:cNvSpPr>
          <p:nvPr>
            <p:ph type="body" idx="1"/>
          </p:nvPr>
        </p:nvSpPr>
        <p:spPr/>
        <p:txBody>
          <a:bodyPr/>
          <a:lstStyle/>
          <a:p>
            <a:endParaRPr lang="fr-FR"/>
          </a:p>
        </p:txBody>
      </p:sp>
      <p:pic>
        <p:nvPicPr>
          <p:cNvPr id="101380" name="Picture 4" descr="otzi reconstit tete"/>
          <p:cNvPicPr>
            <a:picLocks noChangeAspect="1" noChangeArrowheads="1"/>
          </p:cNvPicPr>
          <p:nvPr/>
        </p:nvPicPr>
        <p:blipFill>
          <a:blip r:embed="rId3"/>
          <a:srcRect/>
          <a:stretch>
            <a:fillRect/>
          </a:stretch>
        </p:blipFill>
        <p:spPr bwMode="auto">
          <a:xfrm>
            <a:off x="1066800" y="381000"/>
            <a:ext cx="6858000"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re 1"/>
          <p:cNvSpPr>
            <a:spLocks noGrp="1"/>
          </p:cNvSpPr>
          <p:nvPr>
            <p:ph type="title"/>
          </p:nvPr>
        </p:nvSpPr>
        <p:spPr>
          <a:xfrm>
            <a:off x="685800" y="-152400"/>
            <a:ext cx="7772400" cy="1143000"/>
          </a:xfrm>
        </p:spPr>
        <p:txBody>
          <a:bodyPr/>
          <a:lstStyle/>
          <a:p>
            <a:pPr eaLnBrk="1" hangingPunct="1"/>
            <a:r>
              <a:rPr lang="fr-FR" smtClean="0"/>
              <a:t>Aspects techniques</a:t>
            </a:r>
          </a:p>
        </p:txBody>
      </p:sp>
      <p:sp>
        <p:nvSpPr>
          <p:cNvPr id="21507" name="Espace réservé du contenu 2"/>
          <p:cNvSpPr>
            <a:spLocks noGrp="1"/>
          </p:cNvSpPr>
          <p:nvPr>
            <p:ph idx="1"/>
          </p:nvPr>
        </p:nvSpPr>
        <p:spPr>
          <a:xfrm>
            <a:off x="0" y="990600"/>
            <a:ext cx="9144000" cy="5715000"/>
          </a:xfrm>
        </p:spPr>
        <p:txBody>
          <a:bodyPr/>
          <a:lstStyle/>
          <a:p>
            <a:pPr eaLnBrk="1" hangingPunct="1">
              <a:buFontTx/>
              <a:buNone/>
            </a:pPr>
            <a:r>
              <a:rPr lang="fr-FR" smtClean="0"/>
              <a:t>-  Métallurgie du cuivre, de l’or, de l’argent</a:t>
            </a:r>
          </a:p>
          <a:p>
            <a:pPr eaLnBrk="1" hangingPunct="1">
              <a:buFontTx/>
              <a:buChar char="-"/>
            </a:pPr>
            <a:r>
              <a:rPr lang="fr-FR" smtClean="0"/>
              <a:t>Minières de silex et de roches tenaces</a:t>
            </a:r>
          </a:p>
          <a:p>
            <a:pPr eaLnBrk="1" hangingPunct="1">
              <a:buFontTx/>
              <a:buChar char="-"/>
            </a:pPr>
            <a:r>
              <a:rPr lang="fr-FR" smtClean="0"/>
              <a:t>Productions spécialisées (céramique, lithique, etc …)</a:t>
            </a:r>
          </a:p>
          <a:p>
            <a:pPr eaLnBrk="1" hangingPunct="1">
              <a:buFontTx/>
              <a:buChar char="-"/>
            </a:pPr>
            <a:r>
              <a:rPr lang="fr-FR" smtClean="0"/>
              <a:t>Traction animale, produits secondaires</a:t>
            </a:r>
          </a:p>
          <a:p>
            <a:pPr eaLnBrk="1" hangingPunct="1">
              <a:buFontTx/>
              <a:buChar char="-"/>
            </a:pPr>
            <a:r>
              <a:rPr lang="fr-FR" smtClean="0"/>
              <a:t>Domestication du cheval</a:t>
            </a:r>
          </a:p>
          <a:p>
            <a:pPr eaLnBrk="1" hangingPunct="1">
              <a:buFontTx/>
              <a:buChar char="-"/>
            </a:pPr>
            <a:r>
              <a:rPr lang="fr-FR" smtClean="0"/>
              <a:t>Roue, araire, travois</a:t>
            </a:r>
          </a:p>
          <a:p>
            <a:pPr eaLnBrk="1" hangingPunct="1">
              <a:buFontTx/>
              <a:buChar char="-"/>
            </a:pPr>
            <a:r>
              <a:rPr lang="fr-FR" smtClean="0"/>
              <a:t>Sel</a:t>
            </a:r>
          </a:p>
          <a:p>
            <a:pPr eaLnBrk="1" hangingPunct="1">
              <a:buFontTx/>
              <a:buChar char="-"/>
            </a:pPr>
            <a:r>
              <a:rPr lang="fr-FR" smtClean="0"/>
              <a:t>etc</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1026"/>
          <p:cNvSpPr>
            <a:spLocks noGrp="1" noChangeArrowheads="1"/>
          </p:cNvSpPr>
          <p:nvPr>
            <p:ph type="title"/>
          </p:nvPr>
        </p:nvSpPr>
        <p:spPr/>
        <p:txBody>
          <a:bodyPr/>
          <a:lstStyle/>
          <a:p>
            <a:pPr eaLnBrk="1" hangingPunct="1"/>
            <a:endParaRPr lang="fr-FR"/>
          </a:p>
        </p:txBody>
      </p:sp>
      <p:sp>
        <p:nvSpPr>
          <p:cNvPr id="156675" name="Rectangle 1027"/>
          <p:cNvSpPr>
            <a:spLocks noGrp="1" noChangeArrowheads="1"/>
          </p:cNvSpPr>
          <p:nvPr>
            <p:ph type="body" idx="1"/>
          </p:nvPr>
        </p:nvSpPr>
        <p:spPr/>
        <p:txBody>
          <a:bodyPr/>
          <a:lstStyle/>
          <a:p>
            <a:pPr eaLnBrk="1" hangingPunct="1"/>
            <a:endParaRPr lang="fr-FR"/>
          </a:p>
        </p:txBody>
      </p:sp>
      <p:pic>
        <p:nvPicPr>
          <p:cNvPr id="156676" name="Picture 1028" descr="homme-de-similaun-otzi-3[1]"/>
          <p:cNvPicPr>
            <a:picLocks noChangeAspect="1" noChangeArrowheads="1"/>
          </p:cNvPicPr>
          <p:nvPr/>
        </p:nvPicPr>
        <p:blipFill>
          <a:blip r:embed="rId3"/>
          <a:srcRect/>
          <a:stretch>
            <a:fillRect/>
          </a:stretch>
        </p:blipFill>
        <p:spPr bwMode="auto">
          <a:xfrm>
            <a:off x="0" y="0"/>
            <a:ext cx="3101975" cy="5486400"/>
          </a:xfrm>
          <a:prstGeom prst="rect">
            <a:avLst/>
          </a:prstGeom>
          <a:noFill/>
          <a:ln w="9525">
            <a:noFill/>
            <a:miter lim="800000"/>
            <a:headEnd/>
            <a:tailEnd/>
          </a:ln>
        </p:spPr>
      </p:pic>
      <p:pic>
        <p:nvPicPr>
          <p:cNvPr id="156677" name="Picture 1029" descr="Otzi - Gallimard enfant"/>
          <p:cNvPicPr>
            <a:picLocks noChangeAspect="1" noChangeArrowheads="1"/>
          </p:cNvPicPr>
          <p:nvPr/>
        </p:nvPicPr>
        <p:blipFill>
          <a:blip r:embed="rId4"/>
          <a:srcRect/>
          <a:stretch>
            <a:fillRect/>
          </a:stretch>
        </p:blipFill>
        <p:spPr bwMode="auto">
          <a:xfrm>
            <a:off x="3124200" y="-609600"/>
            <a:ext cx="2784475" cy="6029325"/>
          </a:xfrm>
          <a:prstGeom prst="rect">
            <a:avLst/>
          </a:prstGeom>
          <a:noFill/>
          <a:ln w="9525">
            <a:noFill/>
            <a:miter lim="800000"/>
            <a:headEnd/>
            <a:tailEnd/>
          </a:ln>
        </p:spPr>
      </p:pic>
      <p:pic>
        <p:nvPicPr>
          <p:cNvPr id="156678" name="Picture 1030" descr="Otzi bis"/>
          <p:cNvPicPr>
            <a:picLocks noChangeAspect="1" noChangeArrowheads="1"/>
          </p:cNvPicPr>
          <p:nvPr/>
        </p:nvPicPr>
        <p:blipFill>
          <a:blip r:embed="rId5"/>
          <a:srcRect/>
          <a:stretch>
            <a:fillRect/>
          </a:stretch>
        </p:blipFill>
        <p:spPr bwMode="auto">
          <a:xfrm>
            <a:off x="6248400" y="0"/>
            <a:ext cx="2895600" cy="5638800"/>
          </a:xfrm>
          <a:prstGeom prst="rect">
            <a:avLst/>
          </a:prstGeom>
          <a:noFill/>
          <a:ln w="9525">
            <a:noFill/>
            <a:miter lim="800000"/>
            <a:headEnd/>
            <a:tailEnd/>
          </a:ln>
        </p:spPr>
      </p:pic>
      <p:sp>
        <p:nvSpPr>
          <p:cNvPr id="156679" name="Rectangle 1031"/>
          <p:cNvSpPr>
            <a:spLocks noChangeArrowheads="1"/>
          </p:cNvSpPr>
          <p:nvPr/>
        </p:nvSpPr>
        <p:spPr bwMode="auto">
          <a:xfrm>
            <a:off x="620713" y="5815013"/>
            <a:ext cx="3902075" cy="584200"/>
          </a:xfrm>
          <a:prstGeom prst="rect">
            <a:avLst/>
          </a:prstGeom>
          <a:noFill/>
          <a:ln w="9525">
            <a:noFill/>
            <a:miter lim="800000"/>
            <a:headEnd/>
            <a:tailEnd/>
          </a:ln>
        </p:spPr>
        <p:txBody>
          <a:bodyPr wrap="none">
            <a:prstTxWarp prst="textNoShape">
              <a:avLst/>
            </a:prstTxWarp>
            <a:spAutoFit/>
          </a:bodyPr>
          <a:lstStyle/>
          <a:p>
            <a:r>
              <a:rPr lang="fr-FR" altLang="ja-JP" sz="3200"/>
              <a:t>Ötzi : reconstitutions</a:t>
            </a:r>
            <a:endParaRPr lang="fr-FR" sz="32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endParaRPr lang="fr-FR"/>
          </a:p>
        </p:txBody>
      </p:sp>
      <p:sp>
        <p:nvSpPr>
          <p:cNvPr id="103427" name="Rectangle 3"/>
          <p:cNvSpPr>
            <a:spLocks noGrp="1" noChangeArrowheads="1"/>
          </p:cNvSpPr>
          <p:nvPr>
            <p:ph type="body" idx="1"/>
          </p:nvPr>
        </p:nvSpPr>
        <p:spPr>
          <a:xfrm>
            <a:off x="152400" y="3810000"/>
            <a:ext cx="8305800" cy="2286000"/>
          </a:xfrm>
        </p:spPr>
        <p:txBody>
          <a:bodyPr/>
          <a:lstStyle/>
          <a:p>
            <a:pPr>
              <a:buFontTx/>
              <a:buNone/>
            </a:pPr>
            <a:r>
              <a:rPr lang="fr-FR" altLang="ja-JP"/>
              <a:t>Ötzi : la flèche fatale</a:t>
            </a:r>
            <a:endParaRPr lang="fr-FR"/>
          </a:p>
        </p:txBody>
      </p:sp>
      <p:pic>
        <p:nvPicPr>
          <p:cNvPr id="103428" name="Picture 4" descr="OtziRX-fleche"/>
          <p:cNvPicPr>
            <a:picLocks noChangeAspect="1" noChangeArrowheads="1"/>
          </p:cNvPicPr>
          <p:nvPr/>
        </p:nvPicPr>
        <p:blipFill>
          <a:blip r:embed="rId3"/>
          <a:srcRect/>
          <a:stretch>
            <a:fillRect/>
          </a:stretch>
        </p:blipFill>
        <p:spPr bwMode="auto">
          <a:xfrm>
            <a:off x="0" y="0"/>
            <a:ext cx="3211513" cy="3657600"/>
          </a:xfrm>
          <a:prstGeom prst="rect">
            <a:avLst/>
          </a:prstGeom>
          <a:noFill/>
          <a:ln w="9525">
            <a:noFill/>
            <a:miter lim="800000"/>
            <a:headEnd/>
            <a:tailEnd/>
          </a:ln>
        </p:spPr>
      </p:pic>
      <p:pic>
        <p:nvPicPr>
          <p:cNvPr id="103429" name="Picture 5" descr="OtziFleche-140607"/>
          <p:cNvPicPr>
            <a:picLocks noChangeAspect="1" noChangeArrowheads="1"/>
          </p:cNvPicPr>
          <p:nvPr/>
        </p:nvPicPr>
        <p:blipFill>
          <a:blip r:embed="rId4"/>
          <a:srcRect/>
          <a:stretch>
            <a:fillRect/>
          </a:stretch>
        </p:blipFill>
        <p:spPr bwMode="auto">
          <a:xfrm>
            <a:off x="3200400" y="0"/>
            <a:ext cx="3052763"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endParaRPr lang="fr-FR"/>
          </a:p>
        </p:txBody>
      </p:sp>
      <p:sp>
        <p:nvSpPr>
          <p:cNvPr id="160771" name="Rectangle 3"/>
          <p:cNvSpPr>
            <a:spLocks noGrp="1" noChangeArrowheads="1"/>
          </p:cNvSpPr>
          <p:nvPr>
            <p:ph type="body" idx="1"/>
          </p:nvPr>
        </p:nvSpPr>
        <p:spPr>
          <a:xfrm>
            <a:off x="0" y="5943600"/>
            <a:ext cx="7772400" cy="4114800"/>
          </a:xfrm>
        </p:spPr>
        <p:txBody>
          <a:bodyPr/>
          <a:lstStyle/>
          <a:p>
            <a:pPr eaLnBrk="1" hangingPunct="1">
              <a:buFontTx/>
              <a:buNone/>
            </a:pPr>
            <a:r>
              <a:rPr lang="fr-FR"/>
              <a:t>	</a:t>
            </a:r>
            <a:r>
              <a:rPr lang="fr-FR" altLang="ja-JP" sz="2800"/>
              <a:t>Ötzi, tatouages</a:t>
            </a:r>
            <a:endParaRPr lang="fr-FR"/>
          </a:p>
        </p:txBody>
      </p:sp>
      <p:pic>
        <p:nvPicPr>
          <p:cNvPr id="160772" name="Picture 4" descr="oetzi tatouage 1"/>
          <p:cNvPicPr>
            <a:picLocks noChangeAspect="1" noChangeArrowheads="1"/>
          </p:cNvPicPr>
          <p:nvPr/>
        </p:nvPicPr>
        <p:blipFill>
          <a:blip r:embed="rId3"/>
          <a:srcRect/>
          <a:stretch>
            <a:fillRect/>
          </a:stretch>
        </p:blipFill>
        <p:spPr bwMode="auto">
          <a:xfrm>
            <a:off x="0" y="0"/>
            <a:ext cx="4079875" cy="5929313"/>
          </a:xfrm>
          <a:prstGeom prst="rect">
            <a:avLst/>
          </a:prstGeom>
          <a:noFill/>
          <a:ln w="9525">
            <a:noFill/>
            <a:miter lim="800000"/>
            <a:headEnd/>
            <a:tailEnd/>
          </a:ln>
        </p:spPr>
      </p:pic>
      <p:pic>
        <p:nvPicPr>
          <p:cNvPr id="160773" name="Picture 5" descr="Otzi tatouage 2"/>
          <p:cNvPicPr>
            <a:picLocks noChangeAspect="1" noChangeArrowheads="1"/>
          </p:cNvPicPr>
          <p:nvPr/>
        </p:nvPicPr>
        <p:blipFill>
          <a:blip r:embed="rId4"/>
          <a:srcRect/>
          <a:stretch>
            <a:fillRect/>
          </a:stretch>
        </p:blipFill>
        <p:spPr bwMode="auto">
          <a:xfrm>
            <a:off x="4038600" y="0"/>
            <a:ext cx="5105400" cy="3829050"/>
          </a:xfrm>
          <a:prstGeom prst="rect">
            <a:avLst/>
          </a:prstGeom>
          <a:noFill/>
          <a:ln w="9525">
            <a:noFill/>
            <a:miter lim="800000"/>
            <a:headEnd/>
            <a:tailEnd/>
          </a:ln>
        </p:spPr>
      </p:pic>
      <p:pic>
        <p:nvPicPr>
          <p:cNvPr id="160774" name="Picture 6" descr="otzi_tattoos"/>
          <p:cNvPicPr>
            <a:picLocks noChangeAspect="1" noChangeArrowheads="1"/>
          </p:cNvPicPr>
          <p:nvPr/>
        </p:nvPicPr>
        <p:blipFill>
          <a:blip r:embed="rId5"/>
          <a:srcRect/>
          <a:stretch>
            <a:fillRect/>
          </a:stretch>
        </p:blipFill>
        <p:spPr bwMode="auto">
          <a:xfrm>
            <a:off x="4495800" y="3854450"/>
            <a:ext cx="4267200"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endParaRPr lang="fr-FR"/>
          </a:p>
        </p:txBody>
      </p:sp>
      <p:sp>
        <p:nvSpPr>
          <p:cNvPr id="105475" name="Rectangle 3"/>
          <p:cNvSpPr>
            <a:spLocks noGrp="1" noChangeArrowheads="1"/>
          </p:cNvSpPr>
          <p:nvPr>
            <p:ph type="body" idx="1"/>
          </p:nvPr>
        </p:nvSpPr>
        <p:spPr>
          <a:xfrm>
            <a:off x="5943600" y="4038600"/>
            <a:ext cx="3200400" cy="2057400"/>
          </a:xfrm>
        </p:spPr>
        <p:txBody>
          <a:bodyPr/>
          <a:lstStyle/>
          <a:p>
            <a:pPr>
              <a:buFontTx/>
              <a:buNone/>
            </a:pPr>
            <a:r>
              <a:rPr lang="fr-FR" sz="2800" dirty="0"/>
              <a:t>   culture de</a:t>
            </a:r>
            <a:r>
              <a:rPr lang="fr-FR" sz="2800" dirty="0" smtClean="0"/>
              <a:t> </a:t>
            </a:r>
            <a:r>
              <a:rPr lang="fr-FR" sz="2800" dirty="0" err="1" smtClean="0"/>
              <a:t>Rinaldone</a:t>
            </a:r>
            <a:r>
              <a:rPr lang="fr-FR" sz="2800" dirty="0" smtClean="0"/>
              <a:t>, </a:t>
            </a:r>
            <a:endParaRPr lang="fr-FR" sz="2800" dirty="0"/>
          </a:p>
          <a:p>
            <a:pPr>
              <a:buFontTx/>
              <a:buNone/>
            </a:pPr>
            <a:r>
              <a:rPr lang="fr-FR" sz="2800" dirty="0"/>
              <a:t>	Italie du nord, vers - 3.000</a:t>
            </a:r>
          </a:p>
        </p:txBody>
      </p:sp>
      <p:pic>
        <p:nvPicPr>
          <p:cNvPr id="105476" name="Picture 4" descr="Ponte San Pietro Sacrifice Femme"/>
          <p:cNvPicPr>
            <a:picLocks noChangeAspect="1" noChangeArrowheads="1"/>
          </p:cNvPicPr>
          <p:nvPr/>
        </p:nvPicPr>
        <p:blipFill>
          <a:blip r:embed="rId3"/>
          <a:srcRect/>
          <a:stretch>
            <a:fillRect/>
          </a:stretch>
        </p:blipFill>
        <p:spPr bwMode="auto">
          <a:xfrm>
            <a:off x="228600" y="0"/>
            <a:ext cx="5962650" cy="815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flipH="1">
            <a:off x="5029200" y="0"/>
            <a:ext cx="76200" cy="228600"/>
          </a:xfrm>
        </p:spPr>
        <p:txBody>
          <a:bodyPr/>
          <a:lstStyle/>
          <a:p>
            <a:endParaRPr lang="fr-FR"/>
          </a:p>
        </p:txBody>
      </p:sp>
      <p:sp>
        <p:nvSpPr>
          <p:cNvPr id="107523" name="Rectangle 3"/>
          <p:cNvSpPr>
            <a:spLocks noGrp="1" noChangeArrowheads="1"/>
          </p:cNvSpPr>
          <p:nvPr>
            <p:ph type="body" idx="1"/>
          </p:nvPr>
        </p:nvSpPr>
        <p:spPr/>
        <p:txBody>
          <a:bodyPr/>
          <a:lstStyle/>
          <a:p>
            <a:endParaRPr lang="fr-FR"/>
          </a:p>
        </p:txBody>
      </p:sp>
      <p:pic>
        <p:nvPicPr>
          <p:cNvPr id="107524" name="Picture 4" descr="tollund"/>
          <p:cNvPicPr>
            <a:picLocks noChangeAspect="1" noChangeArrowheads="1"/>
          </p:cNvPicPr>
          <p:nvPr/>
        </p:nvPicPr>
        <p:blipFill>
          <a:blip r:embed="rId3"/>
          <a:srcRect/>
          <a:stretch>
            <a:fillRect/>
          </a:stretch>
        </p:blipFill>
        <p:spPr bwMode="auto">
          <a:xfrm>
            <a:off x="0" y="0"/>
            <a:ext cx="5094288" cy="3784600"/>
          </a:xfrm>
          <a:prstGeom prst="rect">
            <a:avLst/>
          </a:prstGeom>
          <a:noFill/>
          <a:ln w="9525">
            <a:noFill/>
            <a:miter lim="800000"/>
            <a:headEnd/>
            <a:tailEnd/>
          </a:ln>
        </p:spPr>
      </p:pic>
      <p:pic>
        <p:nvPicPr>
          <p:cNvPr id="107525" name="Picture 5" descr="Bogman"/>
          <p:cNvPicPr>
            <a:picLocks noChangeAspect="1" noChangeArrowheads="1"/>
          </p:cNvPicPr>
          <p:nvPr/>
        </p:nvPicPr>
        <p:blipFill>
          <a:blip r:embed="rId4"/>
          <a:srcRect/>
          <a:stretch>
            <a:fillRect/>
          </a:stretch>
        </p:blipFill>
        <p:spPr bwMode="auto">
          <a:xfrm>
            <a:off x="838200" y="3657600"/>
            <a:ext cx="6400800" cy="3165475"/>
          </a:xfrm>
          <a:prstGeom prst="rect">
            <a:avLst/>
          </a:prstGeom>
          <a:noFill/>
          <a:ln w="9525">
            <a:noFill/>
            <a:miter lim="800000"/>
            <a:headEnd/>
            <a:tailEnd/>
          </a:ln>
        </p:spPr>
      </p:pic>
      <p:sp>
        <p:nvSpPr>
          <p:cNvPr id="107526" name="Rectangle 6"/>
          <p:cNvSpPr>
            <a:spLocks noChangeArrowheads="1"/>
          </p:cNvSpPr>
          <p:nvPr/>
        </p:nvSpPr>
        <p:spPr bwMode="auto">
          <a:xfrm>
            <a:off x="5383213" y="744538"/>
            <a:ext cx="3013075" cy="822325"/>
          </a:xfrm>
          <a:prstGeom prst="rect">
            <a:avLst/>
          </a:prstGeom>
          <a:noFill/>
          <a:ln w="9525">
            <a:noFill/>
            <a:miter lim="800000"/>
            <a:headEnd/>
            <a:tailEnd/>
          </a:ln>
        </p:spPr>
        <p:txBody>
          <a:bodyPr wrap="none">
            <a:prstTxWarp prst="textNoShape">
              <a:avLst/>
            </a:prstTxWarp>
            <a:spAutoFit/>
          </a:bodyPr>
          <a:lstStyle/>
          <a:p>
            <a:r>
              <a:rPr lang="fr-FR"/>
              <a:t>Tollund et Grauballe,</a:t>
            </a:r>
          </a:p>
          <a:p>
            <a:r>
              <a:rPr lang="fr-FR"/>
              <a:t>Danemark</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Titre 1"/>
          <p:cNvSpPr>
            <a:spLocks noGrp="1"/>
          </p:cNvSpPr>
          <p:nvPr>
            <p:ph type="title"/>
          </p:nvPr>
        </p:nvSpPr>
        <p:spPr>
          <a:xfrm>
            <a:off x="685800" y="-152400"/>
            <a:ext cx="7772400" cy="1143000"/>
          </a:xfrm>
        </p:spPr>
        <p:txBody>
          <a:bodyPr/>
          <a:lstStyle/>
          <a:p>
            <a:pPr eaLnBrk="1" hangingPunct="1"/>
            <a:r>
              <a:rPr lang="fr-FR" smtClean="0"/>
              <a:t>Aspects idéologiques</a:t>
            </a:r>
          </a:p>
        </p:txBody>
      </p:sp>
      <p:sp>
        <p:nvSpPr>
          <p:cNvPr id="109571" name="Espace réservé du contenu 2"/>
          <p:cNvSpPr>
            <a:spLocks noGrp="1"/>
          </p:cNvSpPr>
          <p:nvPr>
            <p:ph idx="1"/>
          </p:nvPr>
        </p:nvSpPr>
        <p:spPr>
          <a:xfrm>
            <a:off x="0" y="990600"/>
            <a:ext cx="9144000" cy="5867400"/>
          </a:xfrm>
        </p:spPr>
        <p:txBody>
          <a:bodyPr/>
          <a:lstStyle/>
          <a:p>
            <a:pPr eaLnBrk="1" hangingPunct="1"/>
            <a:r>
              <a:rPr lang="fr-FR" smtClean="0"/>
              <a:t>Manifestations funéraires somptuaires et/ou monumentales</a:t>
            </a:r>
          </a:p>
          <a:p>
            <a:pPr eaLnBrk="1" hangingPunct="1"/>
            <a:r>
              <a:rPr lang="fr-FR" smtClean="0"/>
              <a:t>Enceintes cérémonielles et marqueurs territoriaux</a:t>
            </a:r>
          </a:p>
          <a:p>
            <a:pPr eaLnBrk="1" hangingPunct="1"/>
            <a:r>
              <a:rPr lang="fr-FR" smtClean="0"/>
              <a:t>Investissement des lieux naturels écartés (marais, cours d’eau, montagnes, etc)</a:t>
            </a:r>
          </a:p>
          <a:p>
            <a:pPr eaLnBrk="1" hangingPunct="1"/>
            <a:r>
              <a:rPr lang="fr-FR" smtClean="0"/>
              <a:t>Diminution des représentations féminines au profit des représentations masculines, associées aux armes, au cheval, au char, etc</a:t>
            </a:r>
          </a:p>
          <a:p>
            <a:pPr eaLnBrk="1" hangingPunct="1"/>
            <a:r>
              <a:rPr lang="fr-FR" smtClean="0"/>
              <a:t>Thèmes iconographiques cosmiques : soleil, constellations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endParaRPr lang="fr-FR"/>
          </a:p>
        </p:txBody>
      </p:sp>
      <p:sp>
        <p:nvSpPr>
          <p:cNvPr id="110595" name="Rectangle 3"/>
          <p:cNvSpPr>
            <a:spLocks noGrp="1" noChangeArrowheads="1"/>
          </p:cNvSpPr>
          <p:nvPr>
            <p:ph idx="1"/>
          </p:nvPr>
        </p:nvSpPr>
        <p:spPr/>
        <p:txBody>
          <a:bodyPr/>
          <a:lstStyle/>
          <a:p>
            <a:pPr eaLnBrk="1" hangingPunct="1"/>
            <a:endParaRPr lang="fr-FR"/>
          </a:p>
        </p:txBody>
      </p:sp>
      <p:pic>
        <p:nvPicPr>
          <p:cNvPr id="110596" name="Picture 4" descr="VarnaMasquePetit"/>
          <p:cNvPicPr>
            <a:picLocks noChangeAspect="1" noChangeArrowheads="1"/>
          </p:cNvPicPr>
          <p:nvPr/>
        </p:nvPicPr>
        <p:blipFill>
          <a:blip r:embed="rId3"/>
          <a:srcRect/>
          <a:stretch>
            <a:fillRect/>
          </a:stretch>
        </p:blipFill>
        <p:spPr bwMode="auto">
          <a:xfrm>
            <a:off x="2438400" y="685800"/>
            <a:ext cx="527367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fr-FR"/>
          </a:p>
        </p:txBody>
      </p:sp>
      <p:sp>
        <p:nvSpPr>
          <p:cNvPr id="112643" name="Rectangle 3"/>
          <p:cNvSpPr>
            <a:spLocks noGrp="1" noChangeArrowheads="1"/>
          </p:cNvSpPr>
          <p:nvPr>
            <p:ph idx="1"/>
          </p:nvPr>
        </p:nvSpPr>
        <p:spPr/>
        <p:txBody>
          <a:bodyPr/>
          <a:lstStyle/>
          <a:p>
            <a:pPr eaLnBrk="1" hangingPunct="1"/>
            <a:endParaRPr lang="fr-FR"/>
          </a:p>
        </p:txBody>
      </p:sp>
      <p:pic>
        <p:nvPicPr>
          <p:cNvPr id="112644" name="Picture 4" descr="VarnaPechoHadzimishev"/>
          <p:cNvPicPr>
            <a:picLocks noChangeAspect="1" noChangeArrowheads="1"/>
          </p:cNvPicPr>
          <p:nvPr/>
        </p:nvPicPr>
        <p:blipFill>
          <a:blip r:embed="rId3"/>
          <a:srcRect/>
          <a:stretch>
            <a:fillRect/>
          </a:stretch>
        </p:blipFill>
        <p:spPr bwMode="auto">
          <a:xfrm>
            <a:off x="-133350" y="133350"/>
            <a:ext cx="9410700" cy="659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srcRect/>
          <a:stretch>
            <a:fillRect/>
          </a:stretch>
        </p:blipFill>
        <p:spPr bwMode="auto">
          <a:xfrm>
            <a:off x="685800" y="228600"/>
            <a:ext cx="8382000" cy="4194175"/>
          </a:xfrm>
          <a:prstGeom prst="rect">
            <a:avLst/>
          </a:prstGeom>
          <a:noFill/>
          <a:ln w="9525">
            <a:noFill/>
            <a:miter lim="800000"/>
            <a:headEnd/>
            <a:tailEnd/>
          </a:ln>
        </p:spPr>
      </p:pic>
      <p:pic>
        <p:nvPicPr>
          <p:cNvPr id="114691" name="Picture 3"/>
          <p:cNvPicPr>
            <a:picLocks noChangeAspect="1" noChangeArrowheads="1"/>
          </p:cNvPicPr>
          <p:nvPr/>
        </p:nvPicPr>
        <p:blipFill>
          <a:blip r:embed="rId4"/>
          <a:srcRect/>
          <a:stretch>
            <a:fillRect/>
          </a:stretch>
        </p:blipFill>
        <p:spPr bwMode="auto">
          <a:xfrm>
            <a:off x="0" y="2733675"/>
            <a:ext cx="5867400" cy="4124325"/>
          </a:xfrm>
          <a:prstGeom prst="rect">
            <a:avLst/>
          </a:prstGeom>
          <a:noFill/>
          <a:ln w="9525">
            <a:noFill/>
            <a:miter lim="800000"/>
            <a:headEnd/>
            <a:tailEnd/>
          </a:ln>
        </p:spPr>
      </p:pic>
      <p:sp>
        <p:nvSpPr>
          <p:cNvPr id="114692" name="Rectangle 4"/>
          <p:cNvSpPr>
            <a:spLocks noChangeArrowheads="1"/>
          </p:cNvSpPr>
          <p:nvPr/>
        </p:nvSpPr>
        <p:spPr bwMode="auto">
          <a:xfrm>
            <a:off x="4495800" y="1295400"/>
            <a:ext cx="838200" cy="14478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114693" name="Rectangle 5"/>
          <p:cNvSpPr>
            <a:spLocks noChangeArrowheads="1"/>
          </p:cNvSpPr>
          <p:nvPr/>
        </p:nvSpPr>
        <p:spPr bwMode="auto">
          <a:xfrm>
            <a:off x="5105400" y="914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114694" name="Text Box 6"/>
          <p:cNvSpPr txBox="1">
            <a:spLocks noChangeArrowheads="1"/>
          </p:cNvSpPr>
          <p:nvPr/>
        </p:nvSpPr>
        <p:spPr bwMode="auto">
          <a:xfrm>
            <a:off x="441325" y="2024063"/>
            <a:ext cx="4440238" cy="366712"/>
          </a:xfrm>
          <a:prstGeom prst="rect">
            <a:avLst/>
          </a:prstGeom>
          <a:noFill/>
          <a:ln w="9525">
            <a:noFill/>
            <a:miter lim="800000"/>
            <a:headEnd/>
            <a:tailEnd/>
          </a:ln>
        </p:spPr>
        <p:txBody>
          <a:bodyPr wrap="none">
            <a:prstTxWarp prst="textNoShape">
              <a:avLst/>
            </a:prstTxWarp>
            <a:spAutoFit/>
          </a:bodyPr>
          <a:lstStyle/>
          <a:p>
            <a:r>
              <a:rPr lang="fr-FR" sz="1800"/>
              <a:t>Monument de type Passy (enclos allongé)</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srcRect/>
          <a:stretch>
            <a:fillRect/>
          </a:stretch>
        </p:blipFill>
        <p:spPr bwMode="auto">
          <a:xfrm>
            <a:off x="228600" y="76200"/>
            <a:ext cx="5911850" cy="6553200"/>
          </a:xfrm>
          <a:prstGeom prst="rect">
            <a:avLst/>
          </a:prstGeom>
          <a:noFill/>
          <a:ln w="9525">
            <a:noFill/>
            <a:miter lim="800000"/>
            <a:headEnd/>
            <a:tailEnd/>
          </a:ln>
        </p:spPr>
      </p:pic>
      <p:sp>
        <p:nvSpPr>
          <p:cNvPr id="116739" name="Text Box 3"/>
          <p:cNvSpPr txBox="1">
            <a:spLocks noChangeArrowheads="1"/>
          </p:cNvSpPr>
          <p:nvPr/>
        </p:nvSpPr>
        <p:spPr bwMode="auto">
          <a:xfrm>
            <a:off x="6477000" y="396875"/>
            <a:ext cx="2149475" cy="1066800"/>
          </a:xfrm>
          <a:prstGeom prst="rect">
            <a:avLst/>
          </a:prstGeom>
          <a:noFill/>
          <a:ln w="9525">
            <a:noFill/>
            <a:miter lim="800000"/>
            <a:headEnd/>
            <a:tailEnd/>
          </a:ln>
        </p:spPr>
        <p:txBody>
          <a:bodyPr wrap="none">
            <a:prstTxWarp prst="textNoShape">
              <a:avLst/>
            </a:prstTxWarp>
            <a:spAutoFit/>
          </a:bodyPr>
          <a:lstStyle/>
          <a:p>
            <a:r>
              <a:rPr lang="fr-FR" sz="3200"/>
              <a:t>Le Manio</a:t>
            </a:r>
          </a:p>
          <a:p>
            <a:r>
              <a:rPr lang="fr-FR" sz="3200"/>
              <a:t>(Morbihan)</a:t>
            </a:r>
          </a:p>
        </p:txBody>
      </p:sp>
      <p:sp>
        <p:nvSpPr>
          <p:cNvPr id="116740" name="Text Box 4"/>
          <p:cNvSpPr txBox="1">
            <a:spLocks noChangeArrowheads="1"/>
          </p:cNvSpPr>
          <p:nvPr/>
        </p:nvSpPr>
        <p:spPr bwMode="auto">
          <a:xfrm>
            <a:off x="6705600" y="4724400"/>
            <a:ext cx="1943100" cy="946150"/>
          </a:xfrm>
          <a:prstGeom prst="rect">
            <a:avLst/>
          </a:prstGeom>
          <a:noFill/>
          <a:ln w="9525">
            <a:noFill/>
            <a:miter lim="800000"/>
            <a:headEnd/>
            <a:tailEnd/>
          </a:ln>
        </p:spPr>
        <p:txBody>
          <a:bodyPr>
            <a:prstTxWarp prst="textNoShape">
              <a:avLst/>
            </a:prstTxWarp>
            <a:spAutoFit/>
          </a:bodyPr>
          <a:lstStyle/>
          <a:p>
            <a:r>
              <a:rPr lang="fr-FR" sz="2800"/>
              <a:t>stèle ornée</a:t>
            </a:r>
          </a:p>
          <a:p>
            <a:r>
              <a:rPr lang="fr-FR" sz="2800"/>
              <a:t>(</a:t>
            </a:r>
            <a:r>
              <a:rPr lang="fr-FR" sz="2800" i="1"/>
              <a:t>menhir</a:t>
            </a:r>
            <a:r>
              <a:rPr lang="fr-FR" sz="280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fr-FR"/>
          </a:p>
        </p:txBody>
      </p:sp>
      <p:sp>
        <p:nvSpPr>
          <p:cNvPr id="22531" name="Rectangle 3"/>
          <p:cNvSpPr>
            <a:spLocks noGrp="1" noChangeArrowheads="1"/>
          </p:cNvSpPr>
          <p:nvPr>
            <p:ph idx="1"/>
          </p:nvPr>
        </p:nvSpPr>
        <p:spPr/>
        <p:txBody>
          <a:bodyPr/>
          <a:lstStyle/>
          <a:p>
            <a:pPr eaLnBrk="1" hangingPunct="1"/>
            <a:endParaRPr lang="fr-FR"/>
          </a:p>
        </p:txBody>
      </p:sp>
      <p:pic>
        <p:nvPicPr>
          <p:cNvPr id="22532" name="Picture 4" descr="RoueLichardusClio"/>
          <p:cNvPicPr>
            <a:picLocks noChangeAspect="1" noChangeArrowheads="1"/>
          </p:cNvPicPr>
          <p:nvPr/>
        </p:nvPicPr>
        <p:blipFill>
          <a:blip r:embed="rId3"/>
          <a:srcRect/>
          <a:stretch>
            <a:fillRect/>
          </a:stretch>
        </p:blipFill>
        <p:spPr bwMode="auto">
          <a:xfrm>
            <a:off x="1905000" y="0"/>
            <a:ext cx="5080000" cy="769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1026"/>
          <p:cNvSpPr>
            <a:spLocks noGrp="1" noChangeArrowheads="1"/>
          </p:cNvSpPr>
          <p:nvPr>
            <p:ph type="title"/>
          </p:nvPr>
        </p:nvSpPr>
        <p:spPr/>
        <p:txBody>
          <a:bodyPr/>
          <a:lstStyle/>
          <a:p>
            <a:pPr eaLnBrk="1" hangingPunct="1"/>
            <a:endParaRPr lang="fr-FR"/>
          </a:p>
        </p:txBody>
      </p:sp>
      <p:pic>
        <p:nvPicPr>
          <p:cNvPr id="132099" name="Picture 1027" descr="kilclooney_dolmen_Irlande"/>
          <p:cNvPicPr>
            <a:picLocks noGrp="1" noChangeAspect="1" noChangeArrowheads="1"/>
          </p:cNvPicPr>
          <p:nvPr>
            <p:ph idx="1"/>
          </p:nvPr>
        </p:nvPicPr>
        <p:blipFill>
          <a:blip r:embed="rId3"/>
          <a:srcRect/>
          <a:stretch>
            <a:fillRect/>
          </a:stretch>
        </p:blipFill>
        <p:spPr>
          <a:xfrm>
            <a:off x="304800" y="-304800"/>
            <a:ext cx="8458200" cy="6872288"/>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4146" name="Picture 2" descr="Les Cous Dolmen"/>
          <p:cNvPicPr>
            <a:picLocks noChangeAspect="1" noChangeArrowheads="1"/>
          </p:cNvPicPr>
          <p:nvPr/>
        </p:nvPicPr>
        <p:blipFill>
          <a:blip r:embed="rId3"/>
          <a:srcRect/>
          <a:stretch>
            <a:fillRect/>
          </a:stretch>
        </p:blipFill>
        <p:spPr bwMode="auto">
          <a:xfrm>
            <a:off x="685800" y="609600"/>
            <a:ext cx="7391400" cy="4840288"/>
          </a:xfrm>
          <a:prstGeom prst="rect">
            <a:avLst/>
          </a:prstGeom>
          <a:noFill/>
          <a:ln w="9525">
            <a:noFill/>
            <a:miter lim="800000"/>
            <a:headEnd/>
            <a:tailEnd/>
          </a:ln>
        </p:spPr>
      </p:pic>
      <p:sp>
        <p:nvSpPr>
          <p:cNvPr id="134147" name="Rectangle 3"/>
          <p:cNvSpPr>
            <a:spLocks noChangeArrowheads="1"/>
          </p:cNvSpPr>
          <p:nvPr/>
        </p:nvSpPr>
        <p:spPr bwMode="auto">
          <a:xfrm>
            <a:off x="823913" y="5915025"/>
            <a:ext cx="7253287" cy="584200"/>
          </a:xfrm>
          <a:prstGeom prst="rect">
            <a:avLst/>
          </a:prstGeom>
          <a:noFill/>
          <a:ln w="9525">
            <a:noFill/>
            <a:miter lim="800000"/>
            <a:headEnd/>
            <a:tailEnd/>
          </a:ln>
        </p:spPr>
        <p:txBody>
          <a:bodyPr wrap="none">
            <a:prstTxWarp prst="textNoShape">
              <a:avLst/>
            </a:prstTxWarp>
            <a:spAutoFit/>
          </a:bodyPr>
          <a:lstStyle/>
          <a:p>
            <a:r>
              <a:rPr lang="fr-FR" sz="3200"/>
              <a:t>Dolmen des Cous, Vendée, - 4.300 anviron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p:txBody>
          <a:bodyPr/>
          <a:lstStyle/>
          <a:p>
            <a:pPr eaLnBrk="1" hangingPunct="1"/>
            <a:endParaRPr lang="fr-FR"/>
          </a:p>
        </p:txBody>
      </p:sp>
      <p:pic>
        <p:nvPicPr>
          <p:cNvPr id="118787" name="Picture 1029" descr="Barnenez aerien"/>
          <p:cNvPicPr>
            <a:picLocks noGrp="1" noChangeAspect="1" noChangeArrowheads="1"/>
          </p:cNvPicPr>
          <p:nvPr>
            <p:ph idx="1"/>
          </p:nvPr>
        </p:nvPicPr>
        <p:blipFill>
          <a:blip r:embed="rId3">
            <a:lum bright="10000"/>
          </a:blip>
          <a:srcRect/>
          <a:stretch>
            <a:fillRect/>
          </a:stretch>
        </p:blipFill>
        <p:spPr>
          <a:xfrm>
            <a:off x="0" y="152400"/>
            <a:ext cx="9144000" cy="6022975"/>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1026"/>
          <p:cNvSpPr>
            <a:spLocks noGrp="1" noChangeArrowheads="1"/>
          </p:cNvSpPr>
          <p:nvPr>
            <p:ph type="ctrTitle"/>
          </p:nvPr>
        </p:nvSpPr>
        <p:spPr>
          <a:xfrm>
            <a:off x="685800" y="2286000"/>
            <a:ext cx="7772400" cy="1143000"/>
          </a:xfrm>
        </p:spPr>
        <p:txBody>
          <a:bodyPr/>
          <a:lstStyle/>
          <a:p>
            <a:pPr eaLnBrk="1" hangingPunct="1"/>
            <a:endParaRPr lang="fr-FR"/>
          </a:p>
        </p:txBody>
      </p:sp>
      <p:sp>
        <p:nvSpPr>
          <p:cNvPr id="120835" name="Rectangle 1027"/>
          <p:cNvSpPr>
            <a:spLocks noGrp="1" noChangeArrowheads="1"/>
          </p:cNvSpPr>
          <p:nvPr>
            <p:ph type="subTitle" idx="1"/>
          </p:nvPr>
        </p:nvSpPr>
        <p:spPr/>
        <p:txBody>
          <a:bodyPr/>
          <a:lstStyle/>
          <a:p>
            <a:pPr eaLnBrk="1" hangingPunct="1"/>
            <a:endParaRPr lang="fr-FR"/>
          </a:p>
        </p:txBody>
      </p:sp>
      <p:pic>
        <p:nvPicPr>
          <p:cNvPr id="120836" name="Picture 1028" descr="Cairn de Barnenez"/>
          <p:cNvPicPr>
            <a:picLocks noChangeAspect="1" noChangeArrowheads="1"/>
          </p:cNvPicPr>
          <p:nvPr/>
        </p:nvPicPr>
        <p:blipFill>
          <a:blip r:embed="rId3"/>
          <a:srcRect/>
          <a:stretch>
            <a:fillRect/>
          </a:stretch>
        </p:blipFill>
        <p:spPr bwMode="auto">
          <a:xfrm>
            <a:off x="-4933950" y="1074738"/>
            <a:ext cx="19011900" cy="4706937"/>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srcRect/>
          <a:stretch>
            <a:fillRect/>
          </a:stretch>
        </p:blipFill>
        <p:spPr bwMode="auto">
          <a:xfrm>
            <a:off x="100013" y="0"/>
            <a:ext cx="9043987" cy="6099175"/>
          </a:xfrm>
          <a:prstGeom prst="rect">
            <a:avLst/>
          </a:prstGeom>
          <a:noFill/>
          <a:ln w="9525">
            <a:noFill/>
            <a:miter lim="800000"/>
            <a:headEnd/>
            <a:tailEnd/>
          </a:ln>
        </p:spPr>
      </p:pic>
      <p:sp>
        <p:nvSpPr>
          <p:cNvPr id="131075" name="Text Box 3"/>
          <p:cNvSpPr txBox="1">
            <a:spLocks noChangeArrowheads="1"/>
          </p:cNvSpPr>
          <p:nvPr/>
        </p:nvSpPr>
        <p:spPr bwMode="auto">
          <a:xfrm>
            <a:off x="2667000" y="6096000"/>
            <a:ext cx="4768850" cy="519113"/>
          </a:xfrm>
          <a:prstGeom prst="rect">
            <a:avLst/>
          </a:prstGeom>
          <a:noFill/>
          <a:ln w="9525">
            <a:noFill/>
            <a:miter lim="800000"/>
            <a:headEnd/>
            <a:tailEnd/>
          </a:ln>
        </p:spPr>
        <p:txBody>
          <a:bodyPr wrap="none">
            <a:prstTxWarp prst="textNoShape">
              <a:avLst/>
            </a:prstTxWarp>
            <a:spAutoFit/>
          </a:bodyPr>
          <a:lstStyle/>
          <a:p>
            <a:r>
              <a:rPr lang="fr-FR" sz="2800"/>
              <a:t>Newgrange (tombe à couloir)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4419600" y="128588"/>
            <a:ext cx="4641850" cy="3071812"/>
          </a:xfrm>
          <a:prstGeom prst="rect">
            <a:avLst/>
          </a:prstGeom>
          <a:noFill/>
          <a:ln w="9525">
            <a:noFill/>
            <a:miter lim="800000"/>
            <a:headEnd/>
            <a:tailEnd/>
          </a:ln>
        </p:spPr>
      </p:pic>
      <p:pic>
        <p:nvPicPr>
          <p:cNvPr id="139267" name="Picture 3"/>
          <p:cNvPicPr>
            <a:picLocks noChangeAspect="1" noChangeArrowheads="1"/>
          </p:cNvPicPr>
          <p:nvPr/>
        </p:nvPicPr>
        <p:blipFill>
          <a:blip r:embed="rId4"/>
          <a:srcRect/>
          <a:stretch>
            <a:fillRect/>
          </a:stretch>
        </p:blipFill>
        <p:spPr bwMode="auto">
          <a:xfrm>
            <a:off x="76200" y="152400"/>
            <a:ext cx="4260850" cy="6477000"/>
          </a:xfrm>
          <a:prstGeom prst="rect">
            <a:avLst/>
          </a:prstGeom>
          <a:noFill/>
          <a:ln w="9525">
            <a:noFill/>
            <a:miter lim="800000"/>
            <a:headEnd/>
            <a:tailEnd/>
          </a:ln>
        </p:spPr>
      </p:pic>
      <p:sp>
        <p:nvSpPr>
          <p:cNvPr id="173060" name="Line 4"/>
          <p:cNvSpPr>
            <a:spLocks noChangeShapeType="1"/>
          </p:cNvSpPr>
          <p:nvPr/>
        </p:nvSpPr>
        <p:spPr bwMode="auto">
          <a:xfrm rot="120000" flipH="1">
            <a:off x="685800" y="2286000"/>
            <a:ext cx="3048000" cy="228600"/>
          </a:xfrm>
          <a:prstGeom prst="line">
            <a:avLst/>
          </a:prstGeom>
          <a:noFill/>
          <a:ln w="25400">
            <a:solidFill>
              <a:srgbClr val="F7111D"/>
            </a:solidFill>
            <a:prstDash val="dash"/>
            <a:round/>
            <a:headEnd/>
            <a:tailEnd/>
          </a:ln>
        </p:spPr>
        <p:txBody>
          <a:bodyPr wrap="none" anchor="ctr">
            <a:prstTxWarp prst="textNoShape">
              <a:avLst/>
            </a:prstTxWarp>
          </a:bodyPr>
          <a:lstStyle/>
          <a:p>
            <a:endParaRPr lang="fr-FR"/>
          </a:p>
        </p:txBody>
      </p:sp>
      <p:sp>
        <p:nvSpPr>
          <p:cNvPr id="173061" name="Line 5"/>
          <p:cNvSpPr>
            <a:spLocks noChangeShapeType="1"/>
          </p:cNvSpPr>
          <p:nvPr/>
        </p:nvSpPr>
        <p:spPr bwMode="auto">
          <a:xfrm flipH="1" flipV="1">
            <a:off x="3048000" y="5638800"/>
            <a:ext cx="609600" cy="990600"/>
          </a:xfrm>
          <a:prstGeom prst="line">
            <a:avLst/>
          </a:prstGeom>
          <a:noFill/>
          <a:ln w="25400">
            <a:solidFill>
              <a:srgbClr val="F7111D"/>
            </a:solidFill>
            <a:round/>
            <a:headEnd/>
            <a:tailEnd type="triangle" w="med" len="med"/>
          </a:ln>
        </p:spPr>
        <p:txBody>
          <a:bodyPr wrap="none" anchor="ctr">
            <a:prstTxWarp prst="textNoShape">
              <a:avLst/>
            </a:prstTxWarp>
          </a:bodyPr>
          <a:lstStyle/>
          <a:p>
            <a:endParaRPr lang="fr-FR"/>
          </a:p>
        </p:txBody>
      </p:sp>
      <p:sp>
        <p:nvSpPr>
          <p:cNvPr id="173062" name="Text Box 6"/>
          <p:cNvSpPr txBox="1">
            <a:spLocks noChangeArrowheads="1"/>
          </p:cNvSpPr>
          <p:nvPr/>
        </p:nvSpPr>
        <p:spPr bwMode="auto">
          <a:xfrm>
            <a:off x="4572000" y="6019800"/>
            <a:ext cx="4318000" cy="457200"/>
          </a:xfrm>
          <a:prstGeom prst="rect">
            <a:avLst/>
          </a:prstGeom>
          <a:noFill/>
          <a:ln w="9525">
            <a:noFill/>
            <a:miter lim="800000"/>
            <a:headEnd/>
            <a:tailEnd/>
          </a:ln>
        </p:spPr>
        <p:txBody>
          <a:bodyPr wrap="none">
            <a:prstTxWarp prst="textNoShape">
              <a:avLst/>
            </a:prstTxWarp>
            <a:spAutoFit/>
          </a:bodyPr>
          <a:lstStyle/>
          <a:p>
            <a:r>
              <a:rPr lang="fr-FR">
                <a:solidFill>
                  <a:srgbClr val="FB140B"/>
                </a:solidFill>
              </a:rPr>
              <a:t>Lever du soleil, solstice d’hiver</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30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30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73060"/>
                                        </p:tgtEl>
                                        <p:attrNameLst>
                                          <p:attrName>style.visibility</p:attrName>
                                        </p:attrNameLst>
                                      </p:cBhvr>
                                      <p:to>
                                        <p:strVal val="visible"/>
                                      </p:to>
                                    </p:set>
                                    <p:anim calcmode="lin" valueType="num">
                                      <p:cBhvr additive="base">
                                        <p:cTn id="13" dur="500" fill="hold"/>
                                        <p:tgtEl>
                                          <p:spTgt spid="173060"/>
                                        </p:tgtEl>
                                        <p:attrNameLst>
                                          <p:attrName>ppt_x</p:attrName>
                                        </p:attrNameLst>
                                      </p:cBhvr>
                                      <p:tavLst>
                                        <p:tav tm="0">
                                          <p:val>
                                            <p:strVal val="1+#ppt_w/2"/>
                                          </p:val>
                                        </p:tav>
                                        <p:tav tm="100000">
                                          <p:val>
                                            <p:strVal val="#ppt_x"/>
                                          </p:val>
                                        </p:tav>
                                      </p:tavLst>
                                    </p:anim>
                                    <p:anim calcmode="lin" valueType="num">
                                      <p:cBhvr additive="base">
                                        <p:cTn id="14" dur="500" fill="hold"/>
                                        <p:tgtEl>
                                          <p:spTgt spid="1730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animBg="1"/>
      <p:bldP spid="173061" grpId="0" animBg="1"/>
      <p:bldP spid="173062" grpId="0"/>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371600" y="2895600"/>
            <a:ext cx="7772400" cy="1143000"/>
          </a:xfrm>
        </p:spPr>
        <p:txBody>
          <a:bodyPr/>
          <a:lstStyle/>
          <a:p>
            <a:pPr eaLnBrk="1" hangingPunct="1"/>
            <a:r>
              <a:rPr lang="fr-FR"/>
              <a:t>                            </a:t>
            </a:r>
            <a:r>
              <a:rPr lang="fr-FR" sz="2900"/>
              <a:t>Locmariaquer</a:t>
            </a:r>
            <a:endParaRPr lang="fr-FR"/>
          </a:p>
        </p:txBody>
      </p:sp>
      <p:pic>
        <p:nvPicPr>
          <p:cNvPr id="122883" name="Picture 3"/>
          <p:cNvPicPr>
            <a:picLocks noGrp="1" noChangeAspect="1" noChangeArrowheads="1"/>
          </p:cNvPicPr>
          <p:nvPr>
            <p:ph idx="1"/>
          </p:nvPr>
        </p:nvPicPr>
        <p:blipFill>
          <a:blip r:embed="rId3"/>
          <a:srcRect/>
          <a:stretch>
            <a:fillRect/>
          </a:stretch>
        </p:blipFill>
        <p:spPr>
          <a:xfrm>
            <a:off x="152400" y="228600"/>
            <a:ext cx="5751513" cy="66294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5257800" y="609600"/>
            <a:ext cx="3200400" cy="1219200"/>
          </a:xfrm>
        </p:spPr>
        <p:txBody>
          <a:bodyPr/>
          <a:lstStyle/>
          <a:p>
            <a:pPr eaLnBrk="1" hangingPunct="1"/>
            <a:r>
              <a:rPr lang="fr-FR" sz="3100"/>
              <a:t>                                  Gavrinis</a:t>
            </a:r>
          </a:p>
        </p:txBody>
      </p:sp>
      <p:pic>
        <p:nvPicPr>
          <p:cNvPr id="124931" name="Picture 1027"/>
          <p:cNvPicPr>
            <a:picLocks noGrp="1" noChangeAspect="1" noChangeArrowheads="1"/>
          </p:cNvPicPr>
          <p:nvPr>
            <p:ph idx="1"/>
          </p:nvPr>
        </p:nvPicPr>
        <p:blipFill>
          <a:blip r:embed="rId3"/>
          <a:srcRect/>
          <a:stretch>
            <a:fillRect/>
          </a:stretch>
        </p:blipFill>
        <p:spPr>
          <a:xfrm>
            <a:off x="609600" y="152400"/>
            <a:ext cx="4414838" cy="67056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p:txBody>
          <a:bodyPr/>
          <a:lstStyle/>
          <a:p>
            <a:pPr eaLnBrk="1" hangingPunct="1"/>
            <a:endParaRPr lang="fr-FR"/>
          </a:p>
        </p:txBody>
      </p:sp>
      <p:sp>
        <p:nvSpPr>
          <p:cNvPr id="140291" name="Rectangle 1027"/>
          <p:cNvSpPr>
            <a:spLocks noGrp="1" noChangeArrowheads="1"/>
          </p:cNvSpPr>
          <p:nvPr>
            <p:ph type="body" idx="1"/>
          </p:nvPr>
        </p:nvSpPr>
        <p:spPr/>
        <p:txBody>
          <a:bodyPr/>
          <a:lstStyle/>
          <a:p>
            <a:pPr eaLnBrk="1" hangingPunct="1"/>
            <a:endParaRPr lang="fr-FR"/>
          </a:p>
        </p:txBody>
      </p:sp>
      <p:pic>
        <p:nvPicPr>
          <p:cNvPr id="140292" name="Picture 1028" descr="Rouergue Stele St Sernin"/>
          <p:cNvPicPr>
            <a:picLocks noChangeAspect="1" noChangeArrowheads="1"/>
          </p:cNvPicPr>
          <p:nvPr/>
        </p:nvPicPr>
        <p:blipFill>
          <a:blip r:embed="rId3"/>
          <a:srcRect/>
          <a:stretch>
            <a:fillRect/>
          </a:stretch>
        </p:blipFill>
        <p:spPr bwMode="auto">
          <a:xfrm>
            <a:off x="0" y="0"/>
            <a:ext cx="3043238" cy="5638800"/>
          </a:xfrm>
          <a:prstGeom prst="rect">
            <a:avLst/>
          </a:prstGeom>
          <a:noFill/>
          <a:ln w="9525">
            <a:noFill/>
            <a:miter lim="800000"/>
            <a:headEnd/>
            <a:tailEnd/>
          </a:ln>
        </p:spPr>
      </p:pic>
      <p:pic>
        <p:nvPicPr>
          <p:cNvPr id="140293" name="Picture 1029" descr="Rouergue Stele Rebourgueuil"/>
          <p:cNvPicPr>
            <a:picLocks noChangeAspect="1" noChangeArrowheads="1"/>
          </p:cNvPicPr>
          <p:nvPr/>
        </p:nvPicPr>
        <p:blipFill>
          <a:blip r:embed="rId4"/>
          <a:srcRect/>
          <a:stretch>
            <a:fillRect/>
          </a:stretch>
        </p:blipFill>
        <p:spPr bwMode="auto">
          <a:xfrm>
            <a:off x="5867400" y="0"/>
            <a:ext cx="3173413" cy="5867400"/>
          </a:xfrm>
          <a:prstGeom prst="rect">
            <a:avLst/>
          </a:prstGeom>
          <a:noFill/>
          <a:ln w="9525">
            <a:noFill/>
            <a:miter lim="800000"/>
            <a:headEnd/>
            <a:tailEnd/>
          </a:ln>
        </p:spPr>
      </p:pic>
      <p:pic>
        <p:nvPicPr>
          <p:cNvPr id="140294" name="Picture 1030" descr="Rouergue Stele Calmels"/>
          <p:cNvPicPr>
            <a:picLocks noChangeAspect="1" noChangeArrowheads="1"/>
          </p:cNvPicPr>
          <p:nvPr/>
        </p:nvPicPr>
        <p:blipFill>
          <a:blip r:embed="rId5"/>
          <a:srcRect/>
          <a:stretch>
            <a:fillRect/>
          </a:stretch>
        </p:blipFill>
        <p:spPr bwMode="auto">
          <a:xfrm>
            <a:off x="2971800" y="0"/>
            <a:ext cx="2876550" cy="4191000"/>
          </a:xfrm>
          <a:prstGeom prst="rect">
            <a:avLst/>
          </a:prstGeom>
          <a:noFill/>
          <a:ln w="9525">
            <a:noFill/>
            <a:miter lim="800000"/>
            <a:headEnd/>
            <a:tailEnd/>
          </a:ln>
        </p:spPr>
      </p:pic>
      <p:sp>
        <p:nvSpPr>
          <p:cNvPr id="140295" name="Rectangle 1031"/>
          <p:cNvSpPr>
            <a:spLocks noChangeArrowheads="1"/>
          </p:cNvSpPr>
          <p:nvPr/>
        </p:nvSpPr>
        <p:spPr bwMode="auto">
          <a:xfrm>
            <a:off x="685800" y="6172200"/>
            <a:ext cx="7545388" cy="584200"/>
          </a:xfrm>
          <a:prstGeom prst="rect">
            <a:avLst/>
          </a:prstGeom>
          <a:noFill/>
          <a:ln w="9525">
            <a:noFill/>
            <a:miter lim="800000"/>
            <a:headEnd/>
            <a:tailEnd/>
          </a:ln>
        </p:spPr>
        <p:txBody>
          <a:bodyPr wrap="none">
            <a:prstTxWarp prst="textNoShape">
              <a:avLst/>
            </a:prstTxWarp>
            <a:spAutoFit/>
          </a:bodyPr>
          <a:lstStyle/>
          <a:p>
            <a:r>
              <a:rPr lang="fr-FR" sz="3200"/>
              <a:t>Statues-menhirs du Rouergue (Aveyron)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endParaRPr lang="fr-FR"/>
          </a:p>
        </p:txBody>
      </p:sp>
      <p:sp>
        <p:nvSpPr>
          <p:cNvPr id="147459" name="Rectangle 3"/>
          <p:cNvSpPr>
            <a:spLocks noGrp="1" noChangeArrowheads="1"/>
          </p:cNvSpPr>
          <p:nvPr>
            <p:ph type="body" idx="1"/>
          </p:nvPr>
        </p:nvSpPr>
        <p:spPr>
          <a:xfrm>
            <a:off x="4800600" y="5029200"/>
            <a:ext cx="4343400" cy="1371600"/>
          </a:xfrm>
        </p:spPr>
        <p:txBody>
          <a:bodyPr/>
          <a:lstStyle/>
          <a:p>
            <a:pPr>
              <a:lnSpc>
                <a:spcPct val="90000"/>
              </a:lnSpc>
              <a:buFontTx/>
              <a:buNone/>
            </a:pPr>
            <a:r>
              <a:rPr lang="fr-FR" sz="2800"/>
              <a:t>   culture de Remedello,</a:t>
            </a:r>
          </a:p>
          <a:p>
            <a:pPr>
              <a:lnSpc>
                <a:spcPct val="90000"/>
              </a:lnSpc>
              <a:buFontTx/>
              <a:buNone/>
            </a:pPr>
            <a:r>
              <a:rPr lang="fr-FR" sz="2800"/>
              <a:t>   stèles gravées et art rupestre, vers - 2.800</a:t>
            </a:r>
          </a:p>
        </p:txBody>
      </p:sp>
      <p:pic>
        <p:nvPicPr>
          <p:cNvPr id="147460" name="Picture 4" descr="Remedello Steles"/>
          <p:cNvPicPr>
            <a:picLocks noChangeAspect="1" noChangeArrowheads="1"/>
          </p:cNvPicPr>
          <p:nvPr/>
        </p:nvPicPr>
        <p:blipFill>
          <a:blip r:embed="rId3"/>
          <a:srcRect/>
          <a:stretch>
            <a:fillRect/>
          </a:stretch>
        </p:blipFill>
        <p:spPr bwMode="auto">
          <a:xfrm>
            <a:off x="0" y="0"/>
            <a:ext cx="4745038" cy="6858000"/>
          </a:xfrm>
          <a:prstGeom prst="rect">
            <a:avLst/>
          </a:prstGeom>
          <a:noFill/>
          <a:ln w="9525">
            <a:noFill/>
            <a:miter lim="800000"/>
            <a:headEnd/>
            <a:tailEnd/>
          </a:ln>
        </p:spPr>
      </p:pic>
      <p:pic>
        <p:nvPicPr>
          <p:cNvPr id="147461" name="Picture 5" descr="Bagnolo 2 stele"/>
          <p:cNvPicPr>
            <a:picLocks noChangeAspect="1" noChangeArrowheads="1"/>
          </p:cNvPicPr>
          <p:nvPr/>
        </p:nvPicPr>
        <p:blipFill>
          <a:blip r:embed="rId4"/>
          <a:srcRect/>
          <a:stretch>
            <a:fillRect/>
          </a:stretch>
        </p:blipFill>
        <p:spPr bwMode="auto">
          <a:xfrm>
            <a:off x="4800600" y="0"/>
            <a:ext cx="4237038"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lstStyle/>
          <a:p>
            <a:pPr eaLnBrk="1" hangingPunct="1"/>
            <a:r>
              <a:rPr lang="fr-FR" smtClean="0"/>
              <a:t>Aspects économiques</a:t>
            </a:r>
          </a:p>
        </p:txBody>
      </p:sp>
      <p:sp>
        <p:nvSpPr>
          <p:cNvPr id="24579" name="Espace réservé du contenu 2"/>
          <p:cNvSpPr>
            <a:spLocks noGrp="1"/>
          </p:cNvSpPr>
          <p:nvPr>
            <p:ph idx="1"/>
          </p:nvPr>
        </p:nvSpPr>
        <p:spPr>
          <a:xfrm>
            <a:off x="0" y="1676400"/>
            <a:ext cx="9144000" cy="5181600"/>
          </a:xfrm>
        </p:spPr>
        <p:txBody>
          <a:bodyPr/>
          <a:lstStyle/>
          <a:p>
            <a:pPr eaLnBrk="1" hangingPunct="1"/>
            <a:r>
              <a:rPr lang="fr-FR" smtClean="0"/>
              <a:t>Développement de réseaux d’échange à longue distance</a:t>
            </a:r>
          </a:p>
          <a:p>
            <a:pPr eaLnBrk="1" hangingPunct="1"/>
            <a:r>
              <a:rPr lang="fr-FR" smtClean="0"/>
              <a:t>Intensification de la production de matières premières : silex : Spiennes, Jablines, Grand Pressigny, Vassieux, silex balkanique ; roches tenaces : jadéitites du Mont Viso, pélites des Vosges, dolérite de Bretagne ; variscite : Catalogne ; sel ; etc</a:t>
            </a:r>
          </a:p>
          <a:p>
            <a:pPr eaLnBrk="1" hangingPunct="1"/>
            <a:r>
              <a:rPr lang="fr-FR" smtClean="0"/>
              <a:t>Intensification de la production agricole</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Titre 1"/>
          <p:cNvSpPr>
            <a:spLocks noGrp="1"/>
          </p:cNvSpPr>
          <p:nvPr>
            <p:ph type="title"/>
          </p:nvPr>
        </p:nvSpPr>
        <p:spPr>
          <a:xfrm>
            <a:off x="0" y="5715000"/>
            <a:ext cx="4419600" cy="1143000"/>
          </a:xfrm>
        </p:spPr>
        <p:txBody>
          <a:bodyPr/>
          <a:lstStyle/>
          <a:p>
            <a:r>
              <a:rPr lang="fr-FR" sz="3200" smtClean="0"/>
              <a:t>Stèle d’Arco, Italie</a:t>
            </a:r>
          </a:p>
        </p:txBody>
      </p:sp>
      <p:pic>
        <p:nvPicPr>
          <p:cNvPr id="144387" name="Espace réservé du contenu 3" descr="Arco Stèle.png"/>
          <p:cNvPicPr>
            <a:picLocks noGrp="1" noChangeAspect="1"/>
          </p:cNvPicPr>
          <p:nvPr>
            <p:ph idx="1"/>
          </p:nvPr>
        </p:nvPicPr>
        <p:blipFill>
          <a:blip r:embed="rId2"/>
          <a:srcRect l="-86253" r="-86253"/>
          <a:stretch>
            <a:fillRect/>
          </a:stretch>
        </p:blipFill>
        <p:spPr>
          <a:xfrm>
            <a:off x="381000" y="39688"/>
            <a:ext cx="12877800" cy="6818312"/>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fr-FR"/>
          </a:p>
        </p:txBody>
      </p:sp>
      <p:sp>
        <p:nvSpPr>
          <p:cNvPr id="121859" name="Rectangle 3"/>
          <p:cNvSpPr>
            <a:spLocks noGrp="1" noChangeArrowheads="1"/>
          </p:cNvSpPr>
          <p:nvPr>
            <p:ph type="body" idx="1"/>
          </p:nvPr>
        </p:nvSpPr>
        <p:spPr/>
        <p:txBody>
          <a:bodyPr/>
          <a:lstStyle/>
          <a:p>
            <a:endParaRPr lang="fr-FR"/>
          </a:p>
        </p:txBody>
      </p:sp>
      <p:pic>
        <p:nvPicPr>
          <p:cNvPr id="121860" name="Picture 4" descr="vue generale0854982"/>
          <p:cNvPicPr>
            <a:picLocks noChangeAspect="1" noChangeArrowheads="1"/>
          </p:cNvPicPr>
          <p:nvPr/>
        </p:nvPicPr>
        <p:blipFill>
          <a:blip r:embed="rId3"/>
          <a:srcRect/>
          <a:stretch>
            <a:fillRect/>
          </a:stretch>
        </p:blipFill>
        <p:spPr bwMode="auto">
          <a:xfrm>
            <a:off x="0" y="0"/>
            <a:ext cx="4138613" cy="6324600"/>
          </a:xfrm>
          <a:prstGeom prst="rect">
            <a:avLst/>
          </a:prstGeom>
          <a:noFill/>
        </p:spPr>
      </p:pic>
      <p:pic>
        <p:nvPicPr>
          <p:cNvPr id="121862" name="Picture 6" descr="sorcier0463400"/>
          <p:cNvPicPr>
            <a:picLocks noChangeAspect="1" noChangeArrowheads="1"/>
          </p:cNvPicPr>
          <p:nvPr/>
        </p:nvPicPr>
        <p:blipFill>
          <a:blip r:embed="rId4"/>
          <a:srcRect/>
          <a:stretch>
            <a:fillRect/>
          </a:stretch>
        </p:blipFill>
        <p:spPr bwMode="auto">
          <a:xfrm>
            <a:off x="4191000" y="0"/>
            <a:ext cx="5105400" cy="3449638"/>
          </a:xfrm>
          <a:prstGeom prst="rect">
            <a:avLst/>
          </a:prstGeom>
          <a:noFill/>
        </p:spPr>
      </p:pic>
      <p:pic>
        <p:nvPicPr>
          <p:cNvPr id="121864" name="Picture 8" descr="poignards rouesPNS-900213534"/>
          <p:cNvPicPr>
            <a:picLocks noChangeAspect="1" noChangeArrowheads="1"/>
          </p:cNvPicPr>
          <p:nvPr/>
        </p:nvPicPr>
        <p:blipFill>
          <a:blip r:embed="rId5"/>
          <a:srcRect/>
          <a:stretch>
            <a:fillRect/>
          </a:stretch>
        </p:blipFill>
        <p:spPr bwMode="auto">
          <a:xfrm>
            <a:off x="4191000" y="3505200"/>
            <a:ext cx="5181600" cy="3687763"/>
          </a:xfrm>
          <a:prstGeom prst="rect">
            <a:avLst/>
          </a:prstGeom>
          <a:noFill/>
        </p:spPr>
      </p:pic>
      <p:sp>
        <p:nvSpPr>
          <p:cNvPr id="121865" name="Rectangle 9"/>
          <p:cNvSpPr>
            <a:spLocks noChangeArrowheads="1"/>
          </p:cNvSpPr>
          <p:nvPr/>
        </p:nvSpPr>
        <p:spPr bwMode="auto">
          <a:xfrm>
            <a:off x="26988" y="6265863"/>
            <a:ext cx="3944937" cy="457200"/>
          </a:xfrm>
          <a:prstGeom prst="rect">
            <a:avLst/>
          </a:prstGeom>
          <a:noFill/>
          <a:ln w="9525">
            <a:noFill/>
            <a:miter lim="800000"/>
            <a:headEnd/>
            <a:tailEnd/>
          </a:ln>
        </p:spPr>
        <p:txBody>
          <a:bodyPr wrap="none">
            <a:prstTxWarp prst="textNoShape">
              <a:avLst/>
            </a:prstTxWarp>
            <a:spAutoFit/>
          </a:bodyPr>
          <a:lstStyle/>
          <a:p>
            <a:r>
              <a:rPr lang="fr-FR"/>
              <a:t>Vallée des Merveilles, Bego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endParaRPr lang="fr-FR"/>
          </a:p>
        </p:txBody>
      </p:sp>
      <p:sp>
        <p:nvSpPr>
          <p:cNvPr id="120835" name="Rectangle 3"/>
          <p:cNvSpPr>
            <a:spLocks noGrp="1" noChangeArrowheads="1"/>
          </p:cNvSpPr>
          <p:nvPr>
            <p:ph type="body" idx="1"/>
          </p:nvPr>
        </p:nvSpPr>
        <p:spPr/>
        <p:txBody>
          <a:bodyPr/>
          <a:lstStyle/>
          <a:p>
            <a:endParaRPr lang="fr-FR"/>
          </a:p>
        </p:txBody>
      </p:sp>
      <p:pic>
        <p:nvPicPr>
          <p:cNvPr id="120836" name="Picture 4" descr="carteartrupestrealpes"/>
          <p:cNvPicPr>
            <a:picLocks noChangeAspect="1" noChangeArrowheads="1"/>
          </p:cNvPicPr>
          <p:nvPr/>
        </p:nvPicPr>
        <p:blipFill>
          <a:blip r:embed="rId3"/>
          <a:srcRect/>
          <a:stretch>
            <a:fillRect/>
          </a:stretch>
        </p:blipFill>
        <p:spPr bwMode="auto">
          <a:xfrm>
            <a:off x="152400" y="0"/>
            <a:ext cx="7543800" cy="6319838"/>
          </a:xfrm>
          <a:prstGeom prst="rect">
            <a:avLst/>
          </a:prstGeom>
          <a:noFill/>
        </p:spPr>
      </p:pic>
      <p:sp>
        <p:nvSpPr>
          <p:cNvPr id="120837" name="Rectangle 5"/>
          <p:cNvSpPr>
            <a:spLocks noChangeArrowheads="1"/>
          </p:cNvSpPr>
          <p:nvPr/>
        </p:nvSpPr>
        <p:spPr bwMode="auto">
          <a:xfrm>
            <a:off x="573088" y="6373813"/>
            <a:ext cx="6300787" cy="457200"/>
          </a:xfrm>
          <a:prstGeom prst="rect">
            <a:avLst/>
          </a:prstGeom>
          <a:noFill/>
          <a:ln w="9525">
            <a:noFill/>
            <a:miter lim="800000"/>
            <a:headEnd/>
            <a:tailEnd/>
          </a:ln>
        </p:spPr>
        <p:txBody>
          <a:bodyPr wrap="none">
            <a:prstTxWarp prst="textNoShape">
              <a:avLst/>
            </a:prstTxWarp>
            <a:spAutoFit/>
          </a:bodyPr>
          <a:lstStyle/>
          <a:p>
            <a:r>
              <a:rPr lang="fr-FR"/>
              <a:t>Gravures rupestres chalcolithiques des Alpes</a:t>
            </a: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endParaRPr lang="fr-FR"/>
          </a:p>
        </p:txBody>
      </p:sp>
      <p:sp>
        <p:nvSpPr>
          <p:cNvPr id="164867" name="Rectangle 3"/>
          <p:cNvSpPr>
            <a:spLocks noGrp="1" noChangeArrowheads="1"/>
          </p:cNvSpPr>
          <p:nvPr>
            <p:ph type="body" idx="1"/>
          </p:nvPr>
        </p:nvSpPr>
        <p:spPr>
          <a:xfrm>
            <a:off x="304800" y="6019800"/>
            <a:ext cx="7772400" cy="533400"/>
          </a:xfrm>
        </p:spPr>
        <p:txBody>
          <a:bodyPr/>
          <a:lstStyle/>
          <a:p>
            <a:pPr eaLnBrk="1" hangingPunct="1">
              <a:lnSpc>
                <a:spcPct val="90000"/>
              </a:lnSpc>
              <a:buFontTx/>
              <a:buNone/>
            </a:pPr>
            <a:r>
              <a:rPr lang="fr-FR"/>
              <a:t>Malte - temple de Mnajdra</a:t>
            </a:r>
          </a:p>
        </p:txBody>
      </p:sp>
      <p:pic>
        <p:nvPicPr>
          <p:cNvPr id="164868" name="Picture 4" descr="Malte Mnajdra Temple vue aérienne"/>
          <p:cNvPicPr>
            <a:picLocks noChangeAspect="1" noChangeArrowheads="1"/>
          </p:cNvPicPr>
          <p:nvPr/>
        </p:nvPicPr>
        <p:blipFill>
          <a:blip r:embed="rId3"/>
          <a:srcRect/>
          <a:stretch>
            <a:fillRect/>
          </a:stretch>
        </p:blipFill>
        <p:spPr bwMode="auto">
          <a:xfrm>
            <a:off x="0" y="-304800"/>
            <a:ext cx="9144000"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1026"/>
          <p:cNvSpPr>
            <a:spLocks noGrp="1" noChangeArrowheads="1"/>
          </p:cNvSpPr>
          <p:nvPr>
            <p:ph type="title"/>
          </p:nvPr>
        </p:nvSpPr>
        <p:spPr/>
        <p:txBody>
          <a:bodyPr/>
          <a:lstStyle/>
          <a:p>
            <a:pPr eaLnBrk="1" hangingPunct="1"/>
            <a:endParaRPr lang="fr-FR"/>
          </a:p>
        </p:txBody>
      </p:sp>
      <p:sp>
        <p:nvSpPr>
          <p:cNvPr id="129027" name="Rectangle 1027"/>
          <p:cNvSpPr>
            <a:spLocks noGrp="1" noChangeArrowheads="1"/>
          </p:cNvSpPr>
          <p:nvPr>
            <p:ph type="body" idx="1"/>
          </p:nvPr>
        </p:nvSpPr>
        <p:spPr/>
        <p:txBody>
          <a:bodyPr/>
          <a:lstStyle/>
          <a:p>
            <a:pPr eaLnBrk="1" hangingPunct="1"/>
            <a:endParaRPr lang="fr-FR"/>
          </a:p>
        </p:txBody>
      </p:sp>
      <p:pic>
        <p:nvPicPr>
          <p:cNvPr id="129028" name="Picture 1028" descr="Temple mégalithe Mnajdra - 23 - copie"/>
          <p:cNvPicPr>
            <a:picLocks noChangeAspect="1" noChangeArrowheads="1"/>
          </p:cNvPicPr>
          <p:nvPr/>
        </p:nvPicPr>
        <p:blipFill>
          <a:blip r:embed="rId3"/>
          <a:srcRect/>
          <a:stretch>
            <a:fillRect/>
          </a:stretch>
        </p:blipFill>
        <p:spPr bwMode="auto">
          <a:xfrm>
            <a:off x="92075" y="428625"/>
            <a:ext cx="8958263" cy="5999163"/>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endParaRPr lang="fr-FR"/>
          </a:p>
        </p:txBody>
      </p:sp>
      <p:sp>
        <p:nvSpPr>
          <p:cNvPr id="166915" name="Rectangle 3"/>
          <p:cNvSpPr>
            <a:spLocks noGrp="1" noChangeArrowheads="1"/>
          </p:cNvSpPr>
          <p:nvPr>
            <p:ph type="body" idx="1"/>
          </p:nvPr>
        </p:nvSpPr>
        <p:spPr>
          <a:xfrm>
            <a:off x="4495800" y="1981200"/>
            <a:ext cx="4648200" cy="4114800"/>
          </a:xfrm>
        </p:spPr>
        <p:txBody>
          <a:bodyPr/>
          <a:lstStyle/>
          <a:p>
            <a:pPr eaLnBrk="1" hangingPunct="1">
              <a:buFontTx/>
              <a:buNone/>
            </a:pPr>
            <a:r>
              <a:rPr lang="fr-FR"/>
              <a:t>	Malte - temple de Tarxien : reconstitution</a:t>
            </a:r>
          </a:p>
        </p:txBody>
      </p:sp>
      <p:pic>
        <p:nvPicPr>
          <p:cNvPr id="166916" name="Picture 4" descr="Malte Statue Geante Tarxien Reconstitution"/>
          <p:cNvPicPr>
            <a:picLocks noChangeAspect="1" noChangeArrowheads="1"/>
          </p:cNvPicPr>
          <p:nvPr/>
        </p:nvPicPr>
        <p:blipFill>
          <a:blip r:embed="rId3"/>
          <a:srcRect/>
          <a:stretch>
            <a:fillRect/>
          </a:stretch>
        </p:blipFill>
        <p:spPr bwMode="auto">
          <a:xfrm>
            <a:off x="0" y="0"/>
            <a:ext cx="4405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endParaRPr lang="fr-FR"/>
          </a:p>
        </p:txBody>
      </p:sp>
      <p:sp>
        <p:nvSpPr>
          <p:cNvPr id="168963" name="Rectangle 3"/>
          <p:cNvSpPr>
            <a:spLocks noGrp="1" noChangeArrowheads="1"/>
          </p:cNvSpPr>
          <p:nvPr>
            <p:ph type="body" idx="1"/>
          </p:nvPr>
        </p:nvSpPr>
        <p:spPr/>
        <p:txBody>
          <a:bodyPr/>
          <a:lstStyle/>
          <a:p>
            <a:pPr eaLnBrk="1" hangingPunct="1"/>
            <a:endParaRPr lang="fr-FR"/>
          </a:p>
        </p:txBody>
      </p:sp>
      <p:pic>
        <p:nvPicPr>
          <p:cNvPr id="168964" name="Picture 4" descr="Malte Figur accroup Hagar Qin"/>
          <p:cNvPicPr>
            <a:picLocks noChangeAspect="1" noChangeArrowheads="1"/>
          </p:cNvPicPr>
          <p:nvPr/>
        </p:nvPicPr>
        <p:blipFill>
          <a:blip r:embed="rId3"/>
          <a:srcRect/>
          <a:stretch>
            <a:fillRect/>
          </a:stretch>
        </p:blipFill>
        <p:spPr bwMode="auto">
          <a:xfrm>
            <a:off x="1219200" y="685800"/>
            <a:ext cx="5029200" cy="5029200"/>
          </a:xfrm>
          <a:prstGeom prst="rect">
            <a:avLst/>
          </a:prstGeom>
          <a:noFill/>
          <a:ln w="9525">
            <a:noFill/>
            <a:miter lim="800000"/>
            <a:headEnd/>
            <a:tailEnd/>
          </a:ln>
        </p:spPr>
      </p:pic>
      <p:sp>
        <p:nvSpPr>
          <p:cNvPr id="168965" name="Rectangle 5"/>
          <p:cNvSpPr>
            <a:spLocks noChangeArrowheads="1"/>
          </p:cNvSpPr>
          <p:nvPr/>
        </p:nvSpPr>
        <p:spPr bwMode="auto">
          <a:xfrm>
            <a:off x="525463" y="6111875"/>
            <a:ext cx="6773862" cy="457200"/>
          </a:xfrm>
          <a:prstGeom prst="rect">
            <a:avLst/>
          </a:prstGeom>
          <a:noFill/>
          <a:ln w="9525">
            <a:noFill/>
            <a:miter lim="800000"/>
            <a:headEnd/>
            <a:tailEnd/>
          </a:ln>
        </p:spPr>
        <p:txBody>
          <a:bodyPr wrap="none">
            <a:prstTxWarp prst="textNoShape">
              <a:avLst/>
            </a:prstTxWarp>
            <a:spAutoFit/>
          </a:bodyPr>
          <a:lstStyle/>
          <a:p>
            <a:r>
              <a:rPr lang="fr-FR"/>
              <a:t>Malte : figurine accroupie (temple de Hagar Qim)</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endParaRPr lang="fr-FR"/>
          </a:p>
        </p:txBody>
      </p:sp>
      <p:sp>
        <p:nvSpPr>
          <p:cNvPr id="171011" name="Rectangle 3"/>
          <p:cNvSpPr>
            <a:spLocks noGrp="1" noChangeArrowheads="1"/>
          </p:cNvSpPr>
          <p:nvPr>
            <p:ph type="body" idx="1"/>
          </p:nvPr>
        </p:nvSpPr>
        <p:spPr>
          <a:xfrm>
            <a:off x="533400" y="6172200"/>
            <a:ext cx="7772400" cy="533400"/>
          </a:xfrm>
        </p:spPr>
        <p:txBody>
          <a:bodyPr/>
          <a:lstStyle/>
          <a:p>
            <a:pPr eaLnBrk="1" hangingPunct="1">
              <a:lnSpc>
                <a:spcPct val="90000"/>
              </a:lnSpc>
              <a:buFontTx/>
              <a:buNone/>
            </a:pPr>
            <a:r>
              <a:rPr lang="fr-FR"/>
              <a:t>Figurines cycladiques, IVe-IIIe millénaires</a:t>
            </a:r>
          </a:p>
        </p:txBody>
      </p:sp>
      <p:pic>
        <p:nvPicPr>
          <p:cNvPr id="171012" name="Picture 4" descr="Cycladique tete Keos"/>
          <p:cNvPicPr>
            <a:picLocks noChangeAspect="1" noChangeArrowheads="1"/>
          </p:cNvPicPr>
          <p:nvPr/>
        </p:nvPicPr>
        <p:blipFill>
          <a:blip r:embed="rId3"/>
          <a:srcRect/>
          <a:stretch>
            <a:fillRect/>
          </a:stretch>
        </p:blipFill>
        <p:spPr bwMode="auto">
          <a:xfrm>
            <a:off x="0" y="0"/>
            <a:ext cx="3832225" cy="5943600"/>
          </a:xfrm>
          <a:prstGeom prst="rect">
            <a:avLst/>
          </a:prstGeom>
          <a:noFill/>
          <a:ln w="9525">
            <a:noFill/>
            <a:miter lim="800000"/>
            <a:headEnd/>
            <a:tailEnd/>
          </a:ln>
        </p:spPr>
      </p:pic>
      <p:pic>
        <p:nvPicPr>
          <p:cNvPr id="171013" name="Picture 5" descr="Cycladique violon"/>
          <p:cNvPicPr>
            <a:picLocks noChangeAspect="1" noChangeArrowheads="1"/>
          </p:cNvPicPr>
          <p:nvPr/>
        </p:nvPicPr>
        <p:blipFill>
          <a:blip r:embed="rId4"/>
          <a:srcRect/>
          <a:stretch>
            <a:fillRect/>
          </a:stretch>
        </p:blipFill>
        <p:spPr bwMode="auto">
          <a:xfrm>
            <a:off x="3962400" y="0"/>
            <a:ext cx="54229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endParaRPr lang="fr-FR"/>
          </a:p>
        </p:txBody>
      </p:sp>
      <p:sp>
        <p:nvSpPr>
          <p:cNvPr id="173059" name="Rectangle 3"/>
          <p:cNvSpPr>
            <a:spLocks noGrp="1" noChangeArrowheads="1"/>
          </p:cNvSpPr>
          <p:nvPr>
            <p:ph type="body" idx="1"/>
          </p:nvPr>
        </p:nvSpPr>
        <p:spPr/>
        <p:txBody>
          <a:bodyPr/>
          <a:lstStyle/>
          <a:p>
            <a:pPr eaLnBrk="1" hangingPunct="1"/>
            <a:endParaRPr lang="fr-FR"/>
          </a:p>
        </p:txBody>
      </p:sp>
      <p:pic>
        <p:nvPicPr>
          <p:cNvPr id="173060" name="Picture 4" descr="Cycladique Halandriani"/>
          <p:cNvPicPr>
            <a:picLocks noChangeAspect="1" noChangeArrowheads="1"/>
          </p:cNvPicPr>
          <p:nvPr/>
        </p:nvPicPr>
        <p:blipFill>
          <a:blip r:embed="rId3"/>
          <a:srcRect/>
          <a:stretch>
            <a:fillRect/>
          </a:stretch>
        </p:blipFill>
        <p:spPr bwMode="auto">
          <a:xfrm>
            <a:off x="0" y="0"/>
            <a:ext cx="3386138" cy="6400800"/>
          </a:xfrm>
          <a:prstGeom prst="rect">
            <a:avLst/>
          </a:prstGeom>
          <a:noFill/>
          <a:ln w="9525">
            <a:noFill/>
            <a:miter lim="800000"/>
            <a:headEnd/>
            <a:tailEnd/>
          </a:ln>
        </p:spPr>
      </p:pic>
      <p:pic>
        <p:nvPicPr>
          <p:cNvPr id="173061" name="Picture 5" descr="Cycladique Amorgos grandeur nature"/>
          <p:cNvPicPr>
            <a:picLocks noChangeAspect="1" noChangeArrowheads="1"/>
          </p:cNvPicPr>
          <p:nvPr/>
        </p:nvPicPr>
        <p:blipFill>
          <a:blip r:embed="rId4"/>
          <a:srcRect/>
          <a:stretch>
            <a:fillRect/>
          </a:stretch>
        </p:blipFill>
        <p:spPr bwMode="auto">
          <a:xfrm>
            <a:off x="3581400" y="0"/>
            <a:ext cx="4143375" cy="6324600"/>
          </a:xfrm>
          <a:prstGeom prst="rect">
            <a:avLst/>
          </a:prstGeom>
          <a:noFill/>
          <a:ln w="9525">
            <a:noFill/>
            <a:miter lim="800000"/>
            <a:headEnd/>
            <a:tailEnd/>
          </a:ln>
        </p:spPr>
      </p:pic>
      <p:sp>
        <p:nvSpPr>
          <p:cNvPr id="173062" name="Rectangle 6"/>
          <p:cNvSpPr>
            <a:spLocks noChangeArrowheads="1"/>
          </p:cNvSpPr>
          <p:nvPr/>
        </p:nvSpPr>
        <p:spPr bwMode="auto">
          <a:xfrm>
            <a:off x="533400" y="6278563"/>
            <a:ext cx="7683500" cy="579437"/>
          </a:xfrm>
          <a:prstGeom prst="rect">
            <a:avLst/>
          </a:prstGeom>
          <a:noFill/>
          <a:ln w="9525">
            <a:noFill/>
            <a:miter lim="800000"/>
            <a:headEnd/>
            <a:tailEnd/>
          </a:ln>
        </p:spPr>
        <p:txBody>
          <a:bodyPr wrap="none">
            <a:prstTxWarp prst="textNoShape">
              <a:avLst/>
            </a:prstTxWarp>
            <a:spAutoFit/>
          </a:bodyPr>
          <a:lstStyle/>
          <a:p>
            <a:r>
              <a:rPr lang="fr-FR" sz="3200"/>
              <a:t>Figurines cycladiques, IVe-IIIe millénaires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0" y="0"/>
            <a:ext cx="5334000" cy="3592513"/>
          </a:xfrm>
          <a:prstGeom prst="rect">
            <a:avLst/>
          </a:prstGeom>
          <a:noFill/>
          <a:ln w="9525">
            <a:noFill/>
            <a:miter lim="800000"/>
            <a:headEnd/>
            <a:tailEnd/>
          </a:ln>
        </p:spPr>
      </p:pic>
      <p:pic>
        <p:nvPicPr>
          <p:cNvPr id="133123" name="Picture 3"/>
          <p:cNvPicPr>
            <a:picLocks noChangeAspect="1" noChangeArrowheads="1"/>
          </p:cNvPicPr>
          <p:nvPr/>
        </p:nvPicPr>
        <p:blipFill>
          <a:blip r:embed="rId4"/>
          <a:srcRect/>
          <a:stretch>
            <a:fillRect/>
          </a:stretch>
        </p:blipFill>
        <p:spPr bwMode="auto">
          <a:xfrm>
            <a:off x="5216525" y="1524000"/>
            <a:ext cx="3927475" cy="5257800"/>
          </a:xfrm>
          <a:prstGeom prst="rect">
            <a:avLst/>
          </a:prstGeom>
          <a:noFill/>
          <a:ln w="9525">
            <a:noFill/>
            <a:miter lim="800000"/>
            <a:headEnd/>
            <a:tailEnd/>
          </a:ln>
        </p:spPr>
      </p:pic>
      <p:sp>
        <p:nvSpPr>
          <p:cNvPr id="133124" name="Rectangle 4"/>
          <p:cNvSpPr>
            <a:spLocks noChangeArrowheads="1"/>
          </p:cNvSpPr>
          <p:nvPr/>
        </p:nvSpPr>
        <p:spPr bwMode="auto">
          <a:xfrm>
            <a:off x="1676400" y="5181600"/>
            <a:ext cx="3484563" cy="1373188"/>
          </a:xfrm>
          <a:prstGeom prst="rect">
            <a:avLst/>
          </a:prstGeom>
          <a:noFill/>
          <a:ln w="9525">
            <a:noFill/>
            <a:miter lim="800000"/>
            <a:headEnd/>
            <a:tailEnd/>
          </a:ln>
        </p:spPr>
        <p:txBody>
          <a:bodyPr wrap="none">
            <a:prstTxWarp prst="textNoShape">
              <a:avLst/>
            </a:prstTxWarp>
            <a:spAutoFit/>
          </a:bodyPr>
          <a:lstStyle/>
          <a:p>
            <a:r>
              <a:rPr lang="fr-FR" sz="2800"/>
              <a:t>Stonehenge:</a:t>
            </a:r>
          </a:p>
          <a:p>
            <a:r>
              <a:rPr lang="fr-FR" sz="2800"/>
              <a:t>phases</a:t>
            </a:r>
          </a:p>
          <a:p>
            <a:r>
              <a:rPr lang="fr-FR" sz="2800"/>
              <a:t>(env. 2500-1800 BC)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re 1"/>
          <p:cNvSpPr>
            <a:spLocks noGrp="1"/>
          </p:cNvSpPr>
          <p:nvPr>
            <p:ph type="title"/>
          </p:nvPr>
        </p:nvSpPr>
        <p:spPr>
          <a:xfrm>
            <a:off x="533400" y="152400"/>
            <a:ext cx="7772400" cy="1143000"/>
          </a:xfrm>
        </p:spPr>
        <p:txBody>
          <a:bodyPr/>
          <a:lstStyle/>
          <a:p>
            <a:pPr eaLnBrk="1" hangingPunct="1"/>
            <a:r>
              <a:rPr lang="fr-FR" smtClean="0"/>
              <a:t>Aspects sociaux et politiques</a:t>
            </a:r>
          </a:p>
        </p:txBody>
      </p:sp>
      <p:sp>
        <p:nvSpPr>
          <p:cNvPr id="25603" name="Espace réservé du contenu 2"/>
          <p:cNvSpPr>
            <a:spLocks noGrp="1"/>
          </p:cNvSpPr>
          <p:nvPr>
            <p:ph idx="1"/>
          </p:nvPr>
        </p:nvSpPr>
        <p:spPr>
          <a:xfrm>
            <a:off x="0" y="1524000"/>
            <a:ext cx="9144000" cy="5334000"/>
          </a:xfrm>
        </p:spPr>
        <p:txBody>
          <a:bodyPr/>
          <a:lstStyle/>
          <a:p>
            <a:pPr eaLnBrk="1" hangingPunct="1"/>
            <a:r>
              <a:rPr lang="fr-FR" smtClean="0"/>
              <a:t>Apparition d’inégalités sociales visibles dans les nécropoles</a:t>
            </a:r>
          </a:p>
          <a:p>
            <a:pPr eaLnBrk="1" hangingPunct="1"/>
            <a:r>
              <a:rPr lang="fr-FR" smtClean="0"/>
              <a:t>Organisation contrainte des habitats</a:t>
            </a:r>
          </a:p>
          <a:p>
            <a:pPr eaLnBrk="1" hangingPunct="1"/>
            <a:r>
              <a:rPr lang="fr-FR" smtClean="0"/>
              <a:t>Augmentation de la violence interne et externe (fortifications, incendies, blessures, etc)</a:t>
            </a:r>
          </a:p>
          <a:p>
            <a:pPr eaLnBrk="1" hangingPunct="1"/>
            <a:r>
              <a:rPr lang="fr-FR" smtClean="0"/>
              <a:t>Hiérarchisation des territoires</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0" name="Picture 2" descr="enceintes recons"/>
          <p:cNvPicPr>
            <a:picLocks noChangeAspect="1" noChangeArrowheads="1"/>
          </p:cNvPicPr>
          <p:nvPr/>
        </p:nvPicPr>
        <p:blipFill>
          <a:blip r:embed="rId3"/>
          <a:srcRect/>
          <a:stretch>
            <a:fillRect/>
          </a:stretch>
        </p:blipFill>
        <p:spPr bwMode="auto">
          <a:xfrm>
            <a:off x="3351213" y="0"/>
            <a:ext cx="5792787" cy="6858000"/>
          </a:xfrm>
          <a:prstGeom prst="rect">
            <a:avLst/>
          </a:prstGeom>
          <a:noFill/>
          <a:ln w="9525">
            <a:noFill/>
            <a:miter lim="800000"/>
            <a:headEnd/>
            <a:tailEnd/>
          </a:ln>
        </p:spPr>
      </p:pic>
      <p:pic>
        <p:nvPicPr>
          <p:cNvPr id="191491" name="Picture 3"/>
          <p:cNvPicPr>
            <a:picLocks noChangeAspect="1" noChangeArrowheads="1"/>
          </p:cNvPicPr>
          <p:nvPr/>
        </p:nvPicPr>
        <p:blipFill>
          <a:blip r:embed="rId4"/>
          <a:srcRect t="2702" r="1695" b="2702"/>
          <a:stretch>
            <a:fillRect/>
          </a:stretch>
        </p:blipFill>
        <p:spPr bwMode="auto">
          <a:xfrm>
            <a:off x="0" y="3657600"/>
            <a:ext cx="5029200" cy="3035300"/>
          </a:xfrm>
          <a:prstGeom prst="rect">
            <a:avLst/>
          </a:prstGeom>
          <a:noFill/>
          <a:ln w="9525">
            <a:noFill/>
            <a:miter lim="800000"/>
            <a:headEnd/>
            <a:tailEnd/>
          </a:ln>
        </p:spPr>
      </p:pic>
      <p:sp>
        <p:nvSpPr>
          <p:cNvPr id="135172" name="Text Box 4"/>
          <p:cNvSpPr txBox="1">
            <a:spLocks noChangeArrowheads="1"/>
          </p:cNvSpPr>
          <p:nvPr/>
        </p:nvSpPr>
        <p:spPr bwMode="auto">
          <a:xfrm>
            <a:off x="304800" y="484188"/>
            <a:ext cx="2378075" cy="519112"/>
          </a:xfrm>
          <a:prstGeom prst="rect">
            <a:avLst/>
          </a:prstGeom>
          <a:noFill/>
          <a:ln w="9525">
            <a:noFill/>
            <a:miter lim="800000"/>
            <a:headEnd/>
            <a:tailEnd/>
          </a:ln>
        </p:spPr>
        <p:txBody>
          <a:bodyPr wrap="none">
            <a:prstTxWarp prst="textNoShape">
              <a:avLst/>
            </a:prstTxWarp>
            <a:spAutoFit/>
          </a:bodyPr>
          <a:lstStyle/>
          <a:p>
            <a:r>
              <a:rPr lang="fr-FR" sz="2800"/>
              <a:t>Les enceintes</a:t>
            </a:r>
          </a:p>
        </p:txBody>
      </p:sp>
      <p:sp>
        <p:nvSpPr>
          <p:cNvPr id="191493" name="Line 5"/>
          <p:cNvSpPr>
            <a:spLocks noChangeShapeType="1"/>
          </p:cNvSpPr>
          <p:nvPr/>
        </p:nvSpPr>
        <p:spPr bwMode="auto">
          <a:xfrm rot="21599649" flipV="1">
            <a:off x="0" y="5486400"/>
            <a:ext cx="4953000" cy="685800"/>
          </a:xfrm>
          <a:prstGeom prst="line">
            <a:avLst/>
          </a:prstGeom>
          <a:noFill/>
          <a:ln w="25400">
            <a:solidFill>
              <a:srgbClr val="FF3010"/>
            </a:solidFill>
            <a:round/>
            <a:headEnd/>
            <a:tailEnd/>
          </a:ln>
        </p:spPr>
        <p:txBody>
          <a:bodyPr wrap="none" anchor="ctr">
            <a:prstTxWarp prst="textNoShape">
              <a:avLst/>
            </a:prstTxWarp>
          </a:bodyPr>
          <a:lstStyle/>
          <a:p>
            <a:endParaRPr lang="fr-FR"/>
          </a:p>
        </p:txBody>
      </p:sp>
      <p:sp>
        <p:nvSpPr>
          <p:cNvPr id="191494" name="Text Box 6"/>
          <p:cNvSpPr txBox="1">
            <a:spLocks noChangeArrowheads="1"/>
          </p:cNvSpPr>
          <p:nvPr/>
        </p:nvSpPr>
        <p:spPr bwMode="auto">
          <a:xfrm>
            <a:off x="2270125" y="6156325"/>
            <a:ext cx="2062163" cy="396875"/>
          </a:xfrm>
          <a:prstGeom prst="rect">
            <a:avLst/>
          </a:prstGeom>
          <a:noFill/>
          <a:ln w="9525">
            <a:noFill/>
            <a:miter lim="800000"/>
            <a:headEnd/>
            <a:tailEnd/>
          </a:ln>
        </p:spPr>
        <p:txBody>
          <a:bodyPr wrap="none">
            <a:prstTxWarp prst="textNoShape">
              <a:avLst/>
            </a:prstTxWarp>
            <a:spAutoFit/>
          </a:bodyPr>
          <a:lstStyle/>
          <a:p>
            <a:r>
              <a:rPr lang="fr-FR" sz="2000">
                <a:solidFill>
                  <a:srgbClr val="FF3010"/>
                </a:solidFill>
              </a:rPr>
              <a:t>partie</a:t>
            </a:r>
            <a:r>
              <a:rPr lang="fr-FR" sz="2000">
                <a:solidFill>
                  <a:srgbClr val="F43614"/>
                </a:solidFill>
              </a:rPr>
              <a:t> conservée</a:t>
            </a:r>
          </a:p>
        </p:txBody>
      </p:sp>
      <p:sp>
        <p:nvSpPr>
          <p:cNvPr id="191495" name="Line 7"/>
          <p:cNvSpPr>
            <a:spLocks noChangeShapeType="1"/>
          </p:cNvSpPr>
          <p:nvPr/>
        </p:nvSpPr>
        <p:spPr bwMode="auto">
          <a:xfrm>
            <a:off x="609600" y="6096000"/>
            <a:ext cx="0" cy="381000"/>
          </a:xfrm>
          <a:prstGeom prst="line">
            <a:avLst/>
          </a:prstGeom>
          <a:noFill/>
          <a:ln w="9525">
            <a:solidFill>
              <a:srgbClr val="F43614"/>
            </a:solidFill>
            <a:round/>
            <a:headEnd/>
            <a:tailEnd type="triangle" w="med" len="med"/>
          </a:ln>
        </p:spPr>
        <p:txBody>
          <a:bodyPr wrap="none" anchor="ctr">
            <a:prstTxWarp prst="textNoShape">
              <a:avLst/>
            </a:prstTxWarp>
          </a:bodyPr>
          <a:lstStyle/>
          <a:p>
            <a:endParaRPr lang="fr-FR"/>
          </a:p>
        </p:txBody>
      </p:sp>
      <p:sp>
        <p:nvSpPr>
          <p:cNvPr id="191496" name="Line 8"/>
          <p:cNvSpPr>
            <a:spLocks noChangeShapeType="1"/>
          </p:cNvSpPr>
          <p:nvPr/>
        </p:nvSpPr>
        <p:spPr bwMode="auto">
          <a:xfrm>
            <a:off x="4343400" y="5562600"/>
            <a:ext cx="0" cy="381000"/>
          </a:xfrm>
          <a:prstGeom prst="line">
            <a:avLst/>
          </a:prstGeom>
          <a:noFill/>
          <a:ln w="9525">
            <a:solidFill>
              <a:srgbClr val="F43614"/>
            </a:solidFill>
            <a:round/>
            <a:headEnd/>
            <a:tailEnd type="triangle" w="med" len="med"/>
          </a:ln>
        </p:spPr>
        <p:txBody>
          <a:bodyPr wrap="none" anchor="ctr">
            <a:prstTxWarp prst="textNoShape">
              <a:avLst/>
            </a:prstTxWarp>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4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4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p:bldP spid="191495" grpId="0" animBg="1"/>
      <p:bldP spid="191496" grpId="0" animBg="1"/>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18" name="Picture 2" descr="BLM plan"/>
          <p:cNvPicPr>
            <a:picLocks noChangeAspect="1" noChangeArrowheads="1"/>
          </p:cNvPicPr>
          <p:nvPr/>
        </p:nvPicPr>
        <p:blipFill>
          <a:blip r:embed="rId3">
            <a:lum bright="-2000" contrast="2000"/>
          </a:blip>
          <a:srcRect/>
          <a:stretch>
            <a:fillRect/>
          </a:stretch>
        </p:blipFill>
        <p:spPr bwMode="auto">
          <a:xfrm>
            <a:off x="0" y="0"/>
            <a:ext cx="5627688" cy="6858000"/>
          </a:xfrm>
          <a:prstGeom prst="rect">
            <a:avLst/>
          </a:prstGeom>
          <a:noFill/>
          <a:ln w="9525">
            <a:noFill/>
            <a:miter lim="800000"/>
            <a:headEnd/>
            <a:tailEnd/>
          </a:ln>
        </p:spPr>
      </p:pic>
      <p:pic>
        <p:nvPicPr>
          <p:cNvPr id="137219" name="Picture 3" descr="BLMdépôts"/>
          <p:cNvPicPr>
            <a:picLocks noChangeAspect="1" noChangeArrowheads="1"/>
          </p:cNvPicPr>
          <p:nvPr/>
        </p:nvPicPr>
        <p:blipFill>
          <a:blip r:embed="rId4"/>
          <a:srcRect/>
          <a:stretch>
            <a:fillRect/>
          </a:stretch>
        </p:blipFill>
        <p:spPr bwMode="auto">
          <a:xfrm rot="-60388">
            <a:off x="6019800" y="381000"/>
            <a:ext cx="2927350" cy="4495800"/>
          </a:xfrm>
          <a:prstGeom prst="rect">
            <a:avLst/>
          </a:prstGeom>
          <a:noFill/>
          <a:ln w="9525">
            <a:noFill/>
            <a:miter lim="800000"/>
            <a:headEnd/>
            <a:tailEnd/>
          </a:ln>
        </p:spPr>
      </p:pic>
      <p:sp>
        <p:nvSpPr>
          <p:cNvPr id="137220" name="Text Box 4"/>
          <p:cNvSpPr txBox="1">
            <a:spLocks noChangeArrowheads="1"/>
          </p:cNvSpPr>
          <p:nvPr/>
        </p:nvSpPr>
        <p:spPr bwMode="auto">
          <a:xfrm>
            <a:off x="6019800" y="5410200"/>
            <a:ext cx="2911475" cy="822325"/>
          </a:xfrm>
          <a:prstGeom prst="rect">
            <a:avLst/>
          </a:prstGeom>
          <a:noFill/>
          <a:ln w="9525">
            <a:noFill/>
            <a:miter lim="800000"/>
            <a:headEnd/>
            <a:tailEnd/>
          </a:ln>
        </p:spPr>
        <p:txBody>
          <a:bodyPr wrap="none">
            <a:prstTxWarp prst="textNoShape">
              <a:avLst/>
            </a:prstTxWarp>
            <a:spAutoFit/>
          </a:bodyPr>
          <a:lstStyle/>
          <a:p>
            <a:r>
              <a:rPr lang="fr-FR"/>
              <a:t>Bazoches-sur-Vesle</a:t>
            </a:r>
          </a:p>
          <a:p>
            <a:r>
              <a:rPr lang="fr-FR"/>
              <a:t>(Aisne)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152400"/>
            <a:ext cx="9144000" cy="6705600"/>
          </a:xfrm>
        </p:spPr>
        <p:txBody>
          <a:bodyPr/>
          <a:lstStyle/>
          <a:p>
            <a:pPr eaLnBrk="1" hangingPunct="1"/>
            <a:endParaRPr lang="fr-FR"/>
          </a:p>
        </p:txBody>
      </p:sp>
      <p:sp>
        <p:nvSpPr>
          <p:cNvPr id="175107" name="Rectangle 3"/>
          <p:cNvSpPr>
            <a:spLocks noGrp="1" noChangeArrowheads="1"/>
          </p:cNvSpPr>
          <p:nvPr>
            <p:ph type="body" idx="1"/>
          </p:nvPr>
        </p:nvSpPr>
        <p:spPr>
          <a:xfrm>
            <a:off x="0" y="0"/>
            <a:ext cx="9144000" cy="4648200"/>
          </a:xfrm>
        </p:spPr>
        <p:txBody>
          <a:bodyPr/>
          <a:lstStyle/>
          <a:p>
            <a:pPr eaLnBrk="1" hangingPunct="1">
              <a:lnSpc>
                <a:spcPct val="90000"/>
              </a:lnSpc>
              <a:buFontTx/>
              <a:buNone/>
            </a:pPr>
            <a:r>
              <a:rPr lang="fr-FR" sz="2800"/>
              <a:t>	</a:t>
            </a:r>
            <a:r>
              <a:rPr lang="fr-FR" sz="2800">
                <a:solidFill>
                  <a:schemeClr val="accent2"/>
                </a:solidFill>
              </a:rPr>
              <a:t> </a:t>
            </a:r>
          </a:p>
          <a:p>
            <a:pPr eaLnBrk="1" hangingPunct="1">
              <a:lnSpc>
                <a:spcPct val="90000"/>
              </a:lnSpc>
              <a:buFontTx/>
              <a:buNone/>
            </a:pPr>
            <a:r>
              <a:rPr lang="fr-FR" sz="2800">
                <a:solidFill>
                  <a:schemeClr val="accent2"/>
                </a:solidFill>
              </a:rPr>
              <a:t>	</a:t>
            </a:r>
            <a:r>
              <a:rPr lang="fr-FR" sz="2000">
                <a:solidFill>
                  <a:schemeClr val="accent2"/>
                </a:solidFill>
              </a:rPr>
              <a:t>LE NÉOLITHIQUE EN EUROPE : - 6500 à -2200</a:t>
            </a:r>
          </a:p>
          <a:p>
            <a:pPr eaLnBrk="1" hangingPunct="1">
              <a:lnSpc>
                <a:spcPct val="90000"/>
              </a:lnSpc>
              <a:buFontTx/>
              <a:buChar char="-"/>
            </a:pPr>
            <a:r>
              <a:rPr lang="fr-FR" sz="2000">
                <a:solidFill>
                  <a:schemeClr val="accent2"/>
                </a:solidFill>
              </a:rPr>
              <a:t>Agriculture et élevage, villages sédentaires, poterie, sociétés relativement égalitaires</a:t>
            </a:r>
          </a:p>
          <a:p>
            <a:pPr eaLnBrk="1" hangingPunct="1">
              <a:lnSpc>
                <a:spcPct val="90000"/>
              </a:lnSpc>
              <a:buFontTx/>
              <a:buChar char="-"/>
            </a:pPr>
            <a:r>
              <a:rPr lang="fr-FR" sz="2000">
                <a:solidFill>
                  <a:schemeClr val="accent2"/>
                </a:solidFill>
              </a:rPr>
              <a:t>À partir de - 4.500, apparition des premières différences sociales, invention de la métallurgie du cuivre (période de l’</a:t>
            </a:r>
            <a:r>
              <a:rPr lang="fr-FR" altLang="ja-JP" sz="2000">
                <a:solidFill>
                  <a:schemeClr val="accent2"/>
                </a:solidFill>
              </a:rPr>
              <a:t>Âge du Cuivre ou Chalcolithique), monuments mégalithiques, fortifications</a:t>
            </a:r>
            <a:endParaRPr lang="fr-FR" sz="2000">
              <a:solidFill>
                <a:schemeClr val="accent2"/>
              </a:solidFill>
            </a:endParaRPr>
          </a:p>
          <a:p>
            <a:pPr eaLnBrk="1" hangingPunct="1">
              <a:lnSpc>
                <a:spcPct val="90000"/>
              </a:lnSpc>
              <a:buFontTx/>
              <a:buChar char="-"/>
            </a:pPr>
            <a:endParaRPr lang="fr-FR" sz="2000" b="1">
              <a:solidFill>
                <a:schemeClr val="accent2"/>
              </a:solidFill>
            </a:endParaRPr>
          </a:p>
          <a:p>
            <a:pPr eaLnBrk="1" hangingPunct="1">
              <a:lnSpc>
                <a:spcPct val="90000"/>
              </a:lnSpc>
              <a:buFontTx/>
              <a:buNone/>
            </a:pPr>
            <a:r>
              <a:rPr lang="fr-FR" sz="2000" b="1">
                <a:solidFill>
                  <a:schemeClr val="accent2"/>
                </a:solidFill>
              </a:rPr>
              <a:t>	L’</a:t>
            </a:r>
            <a:r>
              <a:rPr lang="fr-FR" altLang="ja-JP" sz="2000" b="1">
                <a:solidFill>
                  <a:schemeClr val="accent2"/>
                </a:solidFill>
              </a:rPr>
              <a:t>ÂGE DU BRONZE EN EUROPE : - 2200 à -750</a:t>
            </a:r>
          </a:p>
          <a:p>
            <a:pPr eaLnBrk="1" hangingPunct="1">
              <a:lnSpc>
                <a:spcPct val="90000"/>
              </a:lnSpc>
              <a:buFontTx/>
              <a:buChar char="-"/>
            </a:pPr>
            <a:r>
              <a:rPr lang="fr-FR" altLang="ja-JP" sz="2000" b="1">
                <a:solidFill>
                  <a:schemeClr val="accent2"/>
                </a:solidFill>
              </a:rPr>
              <a:t>Métallurgie du bronze (alliage de cuivre et d’étain)</a:t>
            </a:r>
          </a:p>
          <a:p>
            <a:pPr eaLnBrk="1" hangingPunct="1">
              <a:lnSpc>
                <a:spcPct val="90000"/>
              </a:lnSpc>
              <a:buFontTx/>
              <a:buChar char="-"/>
            </a:pPr>
            <a:r>
              <a:rPr lang="fr-FR" sz="2000" b="1">
                <a:solidFill>
                  <a:schemeClr val="accent2"/>
                </a:solidFill>
              </a:rPr>
              <a:t>Mais pas de changements importants du point de vue économique et social</a:t>
            </a:r>
          </a:p>
          <a:p>
            <a:pPr eaLnBrk="1" hangingPunct="1">
              <a:lnSpc>
                <a:spcPct val="90000"/>
              </a:lnSpc>
              <a:buFontTx/>
              <a:buChar char="-"/>
            </a:pPr>
            <a:r>
              <a:rPr lang="fr-FR" sz="2000" b="1">
                <a:solidFill>
                  <a:schemeClr val="accent2"/>
                </a:solidFill>
              </a:rPr>
              <a:t>Formation éphémère de civilisations étatiques en Crète et à Mycènes</a:t>
            </a:r>
          </a:p>
          <a:p>
            <a:pPr eaLnBrk="1" hangingPunct="1">
              <a:lnSpc>
                <a:spcPct val="90000"/>
              </a:lnSpc>
              <a:buFontTx/>
              <a:buChar char="-"/>
            </a:pPr>
            <a:endParaRPr lang="fr-FR" sz="2000" b="1">
              <a:solidFill>
                <a:schemeClr val="accent2"/>
              </a:solidFill>
            </a:endParaRPr>
          </a:p>
          <a:p>
            <a:pPr eaLnBrk="1" hangingPunct="1">
              <a:lnSpc>
                <a:spcPct val="90000"/>
              </a:lnSpc>
              <a:buFontTx/>
              <a:buNone/>
            </a:pPr>
            <a:r>
              <a:rPr lang="fr-FR" sz="2000" b="1">
                <a:solidFill>
                  <a:schemeClr val="accent2"/>
                </a:solidFill>
              </a:rPr>
              <a:t>	</a:t>
            </a:r>
            <a:r>
              <a:rPr lang="fr-FR" sz="2000">
                <a:solidFill>
                  <a:schemeClr val="accent2"/>
                </a:solidFill>
              </a:rPr>
              <a:t>L’</a:t>
            </a:r>
            <a:r>
              <a:rPr lang="fr-FR" altLang="ja-JP" sz="2000">
                <a:solidFill>
                  <a:schemeClr val="accent2"/>
                </a:solidFill>
              </a:rPr>
              <a:t>ÂGE DU FER EN EUROPE : - 750 à - 50</a:t>
            </a:r>
          </a:p>
          <a:p>
            <a:pPr eaLnBrk="1" hangingPunct="1">
              <a:lnSpc>
                <a:spcPct val="90000"/>
              </a:lnSpc>
              <a:buFontTx/>
              <a:buNone/>
            </a:pPr>
            <a:r>
              <a:rPr lang="fr-FR" sz="2000">
                <a:solidFill>
                  <a:schemeClr val="accent2"/>
                </a:solidFill>
              </a:rPr>
              <a:t>-	Le fer est un matériau plus résistant que le bronze, et plus abondant dans la nature ; il va peu à peu transformer l’outillage et l’armement</a:t>
            </a:r>
          </a:p>
          <a:p>
            <a:pPr eaLnBrk="1" hangingPunct="1">
              <a:lnSpc>
                <a:spcPct val="90000"/>
              </a:lnSpc>
              <a:buFontTx/>
              <a:buChar char="-"/>
            </a:pPr>
            <a:endParaRPr lang="fr-FR" sz="280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endParaRPr lang="fr-FR"/>
          </a:p>
        </p:txBody>
      </p:sp>
      <p:pic>
        <p:nvPicPr>
          <p:cNvPr id="177155" name="Picture 5" descr="oscillationsJPD"/>
          <p:cNvPicPr>
            <a:picLocks noGrp="1" noChangeAspect="1" noChangeArrowheads="1"/>
          </p:cNvPicPr>
          <p:nvPr>
            <p:ph idx="1"/>
          </p:nvPr>
        </p:nvPicPr>
        <p:blipFill>
          <a:blip r:embed="rId3"/>
          <a:srcRect/>
          <a:stretch>
            <a:fillRect/>
          </a:stretch>
        </p:blipFill>
        <p:spPr>
          <a:xfrm>
            <a:off x="0" y="685800"/>
            <a:ext cx="8991600" cy="5711825"/>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Titre 1"/>
          <p:cNvSpPr>
            <a:spLocks noGrp="1"/>
          </p:cNvSpPr>
          <p:nvPr>
            <p:ph type="title"/>
          </p:nvPr>
        </p:nvSpPr>
        <p:spPr/>
        <p:txBody>
          <a:bodyPr/>
          <a:lstStyle/>
          <a:p>
            <a:r>
              <a:rPr lang="fr-FR" sz="3600" smtClean="0"/>
              <a:t>Knossos</a:t>
            </a:r>
            <a:br>
              <a:rPr lang="fr-FR" sz="3600" smtClean="0"/>
            </a:br>
            <a:r>
              <a:rPr lang="fr-FR" sz="3600" smtClean="0"/>
              <a:t>Crète</a:t>
            </a:r>
          </a:p>
        </p:txBody>
      </p:sp>
      <p:pic>
        <p:nvPicPr>
          <p:cNvPr id="202755" name="Espace réservé du contenu 5" descr="Capture d’écran 2013-09-10 à 13.31.35.png"/>
          <p:cNvPicPr>
            <a:picLocks noGrp="1" noChangeAspect="1"/>
          </p:cNvPicPr>
          <p:nvPr>
            <p:ph idx="1"/>
          </p:nvPr>
        </p:nvPicPr>
        <p:blipFill>
          <a:blip r:embed="rId2"/>
          <a:srcRect l="-93401" r="-93401"/>
          <a:stretch>
            <a:fillRect/>
          </a:stretch>
        </p:blipFill>
        <p:spPr>
          <a:xfrm>
            <a:off x="762000" y="2743200"/>
            <a:ext cx="7772400" cy="4114800"/>
          </a:xfrm>
        </p:spPr>
      </p:pic>
      <p:pic>
        <p:nvPicPr>
          <p:cNvPr id="202756" name="Image 3" descr="Capture d’écran 2013-09-10 à 13.30.52.png"/>
          <p:cNvPicPr>
            <a:picLocks noChangeAspect="1"/>
          </p:cNvPicPr>
          <p:nvPr/>
        </p:nvPicPr>
        <p:blipFill>
          <a:blip r:embed="rId3"/>
          <a:srcRect/>
          <a:stretch>
            <a:fillRect/>
          </a:stretch>
        </p:blipFill>
        <p:spPr bwMode="auto">
          <a:xfrm>
            <a:off x="0" y="0"/>
            <a:ext cx="3605213" cy="4816475"/>
          </a:xfrm>
          <a:prstGeom prst="rect">
            <a:avLst/>
          </a:prstGeom>
          <a:noFill/>
          <a:ln w="9525">
            <a:noFill/>
            <a:miter lim="800000"/>
            <a:headEnd/>
            <a:tailEnd/>
          </a:ln>
        </p:spPr>
      </p:pic>
      <p:pic>
        <p:nvPicPr>
          <p:cNvPr id="202757" name="Image 4" descr="Capture d’écran 2013-09-10 à 13.31.24.png"/>
          <p:cNvPicPr>
            <a:picLocks noChangeAspect="1"/>
          </p:cNvPicPr>
          <p:nvPr/>
        </p:nvPicPr>
        <p:blipFill>
          <a:blip r:embed="rId4"/>
          <a:srcRect/>
          <a:stretch>
            <a:fillRect/>
          </a:stretch>
        </p:blipFill>
        <p:spPr bwMode="auto">
          <a:xfrm>
            <a:off x="6019800" y="0"/>
            <a:ext cx="3124200" cy="401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Titre 1"/>
          <p:cNvSpPr>
            <a:spLocks noGrp="1"/>
          </p:cNvSpPr>
          <p:nvPr>
            <p:ph type="title"/>
          </p:nvPr>
        </p:nvSpPr>
        <p:spPr/>
        <p:txBody>
          <a:bodyPr/>
          <a:lstStyle/>
          <a:p>
            <a:r>
              <a:rPr lang="fr-FR" sz="3600" smtClean="0"/>
              <a:t>Knossos, Crète</a:t>
            </a:r>
          </a:p>
        </p:txBody>
      </p:sp>
      <p:pic>
        <p:nvPicPr>
          <p:cNvPr id="203779" name="Espace réservé du contenu 3" descr="Capture d’écran 2013-09-10 à 13.32.06.png"/>
          <p:cNvPicPr>
            <a:picLocks noGrp="1" noChangeAspect="1"/>
          </p:cNvPicPr>
          <p:nvPr>
            <p:ph idx="1"/>
          </p:nvPr>
        </p:nvPicPr>
        <p:blipFill>
          <a:blip r:embed="rId2"/>
          <a:srcRect l="-8994" r="-8994"/>
          <a:stretch>
            <a:fillRect/>
          </a:stretch>
        </p:blipFill>
        <p:spPr>
          <a:xfrm>
            <a:off x="-533400" y="2743200"/>
            <a:ext cx="7772400" cy="4114800"/>
          </a:xfrm>
        </p:spPr>
      </p:pic>
      <p:pic>
        <p:nvPicPr>
          <p:cNvPr id="203780" name="Image 4" descr="Capture d’écran 2013-09-10 à 13.31.48.png"/>
          <p:cNvPicPr>
            <a:picLocks noChangeAspect="1"/>
          </p:cNvPicPr>
          <p:nvPr/>
        </p:nvPicPr>
        <p:blipFill>
          <a:blip r:embed="rId3"/>
          <a:srcRect/>
          <a:stretch>
            <a:fillRect/>
          </a:stretch>
        </p:blipFill>
        <p:spPr bwMode="auto">
          <a:xfrm>
            <a:off x="0" y="0"/>
            <a:ext cx="2259013" cy="2819400"/>
          </a:xfrm>
          <a:prstGeom prst="rect">
            <a:avLst/>
          </a:prstGeom>
          <a:noFill/>
          <a:ln w="9525">
            <a:noFill/>
            <a:miter lim="800000"/>
            <a:headEnd/>
            <a:tailEnd/>
          </a:ln>
        </p:spPr>
      </p:pic>
      <p:pic>
        <p:nvPicPr>
          <p:cNvPr id="203781" name="Image 5" descr="Capture d’écran 2013-09-10 à 13.31.12.png"/>
          <p:cNvPicPr>
            <a:picLocks noChangeAspect="1"/>
          </p:cNvPicPr>
          <p:nvPr/>
        </p:nvPicPr>
        <p:blipFill>
          <a:blip r:embed="rId4"/>
          <a:srcRect/>
          <a:stretch>
            <a:fillRect/>
          </a:stretch>
        </p:blipFill>
        <p:spPr bwMode="auto">
          <a:xfrm>
            <a:off x="6556375" y="0"/>
            <a:ext cx="2587625"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endParaRPr lang="fr-FR"/>
          </a:p>
        </p:txBody>
      </p:sp>
      <p:pic>
        <p:nvPicPr>
          <p:cNvPr id="204803" name="Picture 3"/>
          <p:cNvPicPr>
            <a:picLocks noGrp="1" noChangeAspect="1" noChangeArrowheads="1"/>
          </p:cNvPicPr>
          <p:nvPr>
            <p:ph idx="1"/>
          </p:nvPr>
        </p:nvPicPr>
        <p:blipFill>
          <a:blip r:embed="rId3"/>
          <a:srcRect/>
          <a:stretch>
            <a:fillRect/>
          </a:stretch>
        </p:blipFill>
        <p:spPr>
          <a:xfrm>
            <a:off x="0" y="0"/>
            <a:ext cx="4589463" cy="4953000"/>
          </a:xfrm>
        </p:spPr>
      </p:pic>
      <p:sp>
        <p:nvSpPr>
          <p:cNvPr id="204804" name="Rectangle 4"/>
          <p:cNvSpPr>
            <a:spLocks noChangeArrowheads="1"/>
          </p:cNvSpPr>
          <p:nvPr/>
        </p:nvSpPr>
        <p:spPr bwMode="auto">
          <a:xfrm>
            <a:off x="1295400" y="5410200"/>
            <a:ext cx="2505075" cy="1187450"/>
          </a:xfrm>
          <a:prstGeom prst="rect">
            <a:avLst/>
          </a:prstGeom>
          <a:noFill/>
          <a:ln w="9525">
            <a:noFill/>
            <a:miter lim="800000"/>
            <a:headEnd/>
            <a:tailEnd/>
          </a:ln>
        </p:spPr>
        <p:txBody>
          <a:bodyPr wrap="none">
            <a:prstTxWarp prst="textNoShape">
              <a:avLst/>
            </a:prstTxWarp>
            <a:spAutoFit/>
          </a:bodyPr>
          <a:lstStyle/>
          <a:p>
            <a:r>
              <a:rPr lang="fr-FR"/>
              <a:t>« Agamemnon »,</a:t>
            </a:r>
          </a:p>
          <a:p>
            <a:r>
              <a:rPr lang="fr-FR"/>
              <a:t>Mycènes,</a:t>
            </a:r>
          </a:p>
          <a:p>
            <a:r>
              <a:rPr lang="fr-FR"/>
              <a:t>Vers - 1500</a:t>
            </a:r>
          </a:p>
        </p:txBody>
      </p:sp>
      <p:pic>
        <p:nvPicPr>
          <p:cNvPr id="204805" name="Image 4" descr="Capture d’écran 2013-09-10 à 13.32.24.png"/>
          <p:cNvPicPr>
            <a:picLocks noChangeAspect="1"/>
          </p:cNvPicPr>
          <p:nvPr/>
        </p:nvPicPr>
        <p:blipFill>
          <a:blip r:embed="rId4"/>
          <a:srcRect/>
          <a:stretch>
            <a:fillRect/>
          </a:stretch>
        </p:blipFill>
        <p:spPr bwMode="auto">
          <a:xfrm>
            <a:off x="6019800" y="2514600"/>
            <a:ext cx="3124200" cy="4792663"/>
          </a:xfrm>
          <a:prstGeom prst="rect">
            <a:avLst/>
          </a:prstGeom>
          <a:noFill/>
          <a:ln w="9525">
            <a:noFill/>
            <a:miter lim="800000"/>
            <a:headEnd/>
            <a:tailEnd/>
          </a:ln>
        </p:spPr>
      </p:pic>
      <p:pic>
        <p:nvPicPr>
          <p:cNvPr id="204806" name="Image 5" descr="Capture d’écran 2013-09-10 à 14.29.38.png"/>
          <p:cNvPicPr>
            <a:picLocks noChangeAspect="1"/>
          </p:cNvPicPr>
          <p:nvPr/>
        </p:nvPicPr>
        <p:blipFill>
          <a:blip r:embed="rId5"/>
          <a:srcRect/>
          <a:stretch>
            <a:fillRect/>
          </a:stretch>
        </p:blipFill>
        <p:spPr bwMode="auto">
          <a:xfrm>
            <a:off x="4800600" y="0"/>
            <a:ext cx="3200400" cy="2509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Titre 1"/>
          <p:cNvSpPr>
            <a:spLocks noGrp="1"/>
          </p:cNvSpPr>
          <p:nvPr>
            <p:ph type="title"/>
          </p:nvPr>
        </p:nvSpPr>
        <p:spPr/>
        <p:txBody>
          <a:bodyPr/>
          <a:lstStyle/>
          <a:p>
            <a:endParaRPr lang="fr-FR"/>
          </a:p>
        </p:txBody>
      </p:sp>
      <p:pic>
        <p:nvPicPr>
          <p:cNvPr id="189443" name="Espace réservé du contenu 4" descr="Capture d’écran 2013-09-10 à 13.34.03.png"/>
          <p:cNvPicPr>
            <a:picLocks noGrp="1" noChangeAspect="1"/>
          </p:cNvPicPr>
          <p:nvPr>
            <p:ph idx="1"/>
          </p:nvPr>
        </p:nvPicPr>
        <p:blipFill>
          <a:blip r:embed="rId2"/>
          <a:srcRect l="-54192" r="-54192"/>
          <a:stretch>
            <a:fillRect/>
          </a:stretch>
        </p:blipFill>
        <p:spPr>
          <a:xfrm>
            <a:off x="3581400" y="0"/>
            <a:ext cx="6273800" cy="3321050"/>
          </a:xfrm>
        </p:spPr>
      </p:pic>
      <p:pic>
        <p:nvPicPr>
          <p:cNvPr id="189444" name="Image 3" descr="Capture d’écran 2013-09-10 à 13.30.12.png"/>
          <p:cNvPicPr>
            <a:picLocks noChangeAspect="1"/>
          </p:cNvPicPr>
          <p:nvPr/>
        </p:nvPicPr>
        <p:blipFill>
          <a:blip r:embed="rId3"/>
          <a:srcRect/>
          <a:stretch>
            <a:fillRect/>
          </a:stretch>
        </p:blipFill>
        <p:spPr bwMode="auto">
          <a:xfrm>
            <a:off x="457200" y="381000"/>
            <a:ext cx="4356100" cy="5892800"/>
          </a:xfrm>
          <a:prstGeom prst="rect">
            <a:avLst/>
          </a:prstGeom>
          <a:noFill/>
          <a:ln w="9525">
            <a:noFill/>
            <a:miter lim="800000"/>
            <a:headEnd/>
            <a:tailEnd/>
          </a:ln>
        </p:spPr>
      </p:pic>
      <p:pic>
        <p:nvPicPr>
          <p:cNvPr id="189445" name="Image 4" descr="Capture d’écran 2013-09-10 à 19.25.52.png"/>
          <p:cNvPicPr>
            <a:picLocks noChangeAspect="1"/>
          </p:cNvPicPr>
          <p:nvPr/>
        </p:nvPicPr>
        <p:blipFill>
          <a:blip r:embed="rId4"/>
          <a:srcRect/>
          <a:stretch>
            <a:fillRect/>
          </a:stretch>
        </p:blipFill>
        <p:spPr bwMode="auto">
          <a:xfrm>
            <a:off x="6096000" y="3303588"/>
            <a:ext cx="3048000" cy="355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Titre 1"/>
          <p:cNvSpPr>
            <a:spLocks noGrp="1"/>
          </p:cNvSpPr>
          <p:nvPr>
            <p:ph type="title"/>
          </p:nvPr>
        </p:nvSpPr>
        <p:spPr>
          <a:xfrm>
            <a:off x="0" y="0"/>
            <a:ext cx="1828800" cy="3886200"/>
          </a:xfrm>
        </p:spPr>
        <p:txBody>
          <a:bodyPr/>
          <a:lstStyle/>
          <a:p>
            <a:r>
              <a:rPr lang="fr-FR" sz="2800" smtClean="0"/>
              <a:t>Âge du Bronze Danemark</a:t>
            </a:r>
            <a:br>
              <a:rPr lang="fr-FR" sz="2800" smtClean="0"/>
            </a:br>
            <a:r>
              <a:rPr lang="fr-FR" sz="2800" smtClean="0"/>
              <a:t>IIe millen.</a:t>
            </a:r>
          </a:p>
        </p:txBody>
      </p:sp>
      <p:pic>
        <p:nvPicPr>
          <p:cNvPr id="199683" name="Espace réservé du contenu 4" descr="Capture d’écran 2013-09-10 à 13.33.37.png"/>
          <p:cNvPicPr>
            <a:picLocks noGrp="1" noChangeAspect="1"/>
          </p:cNvPicPr>
          <p:nvPr>
            <p:ph idx="1"/>
          </p:nvPr>
        </p:nvPicPr>
        <p:blipFill>
          <a:blip r:embed="rId2"/>
          <a:srcRect l="-23384" r="-23384"/>
          <a:stretch>
            <a:fillRect/>
          </a:stretch>
        </p:blipFill>
        <p:spPr>
          <a:xfrm>
            <a:off x="5562600" y="4572000"/>
            <a:ext cx="4318000" cy="2286000"/>
          </a:xfrm>
        </p:spPr>
      </p:pic>
      <p:pic>
        <p:nvPicPr>
          <p:cNvPr id="199684" name="Image 3" descr="Capture d’écran 2013-09-10 à 13.33.16.png"/>
          <p:cNvPicPr>
            <a:picLocks noChangeAspect="1"/>
          </p:cNvPicPr>
          <p:nvPr/>
        </p:nvPicPr>
        <p:blipFill>
          <a:blip r:embed="rId3"/>
          <a:srcRect/>
          <a:stretch>
            <a:fillRect/>
          </a:stretch>
        </p:blipFill>
        <p:spPr bwMode="auto">
          <a:xfrm>
            <a:off x="0" y="0"/>
            <a:ext cx="60325" cy="46038"/>
          </a:xfrm>
          <a:prstGeom prst="rect">
            <a:avLst/>
          </a:prstGeom>
          <a:noFill/>
          <a:ln w="9525">
            <a:noFill/>
            <a:miter lim="800000"/>
            <a:headEnd/>
            <a:tailEnd/>
          </a:ln>
        </p:spPr>
      </p:pic>
      <p:pic>
        <p:nvPicPr>
          <p:cNvPr id="199685" name="Image 5" descr="Capture d’écran 2013-09-10 à 13.33.54.png"/>
          <p:cNvPicPr>
            <a:picLocks noChangeAspect="1"/>
          </p:cNvPicPr>
          <p:nvPr/>
        </p:nvPicPr>
        <p:blipFill>
          <a:blip r:embed="rId4"/>
          <a:srcRect/>
          <a:stretch>
            <a:fillRect/>
          </a:stretch>
        </p:blipFill>
        <p:spPr bwMode="auto">
          <a:xfrm>
            <a:off x="1828800" y="0"/>
            <a:ext cx="4343400" cy="4024313"/>
          </a:xfrm>
          <a:prstGeom prst="rect">
            <a:avLst/>
          </a:prstGeom>
          <a:noFill/>
          <a:ln w="9525">
            <a:noFill/>
            <a:miter lim="800000"/>
            <a:headEnd/>
            <a:tailEnd/>
          </a:ln>
        </p:spPr>
      </p:pic>
      <p:pic>
        <p:nvPicPr>
          <p:cNvPr id="199686" name="Image 7" descr="Capture d’écran 2013-09-10 à 13.34.15.png"/>
          <p:cNvPicPr>
            <a:picLocks noChangeAspect="1"/>
          </p:cNvPicPr>
          <p:nvPr/>
        </p:nvPicPr>
        <p:blipFill>
          <a:blip r:embed="rId5"/>
          <a:srcRect/>
          <a:stretch>
            <a:fillRect/>
          </a:stretch>
        </p:blipFill>
        <p:spPr bwMode="auto">
          <a:xfrm>
            <a:off x="0" y="3962400"/>
            <a:ext cx="6205538" cy="3198813"/>
          </a:xfrm>
          <a:prstGeom prst="rect">
            <a:avLst/>
          </a:prstGeom>
          <a:noFill/>
          <a:ln w="9525">
            <a:noFill/>
            <a:miter lim="800000"/>
            <a:headEnd/>
            <a:tailEnd/>
          </a:ln>
        </p:spPr>
      </p:pic>
      <p:pic>
        <p:nvPicPr>
          <p:cNvPr id="199687" name="Image 8" descr="Capture d’écran 2013-09-10 à 13.34.27.png"/>
          <p:cNvPicPr>
            <a:picLocks noChangeAspect="1"/>
          </p:cNvPicPr>
          <p:nvPr/>
        </p:nvPicPr>
        <p:blipFill>
          <a:blip r:embed="rId6"/>
          <a:srcRect/>
          <a:stretch>
            <a:fillRect/>
          </a:stretch>
        </p:blipFill>
        <p:spPr bwMode="auto">
          <a:xfrm>
            <a:off x="6119813" y="0"/>
            <a:ext cx="3024187"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Titre 1"/>
          <p:cNvSpPr>
            <a:spLocks noGrp="1"/>
          </p:cNvSpPr>
          <p:nvPr>
            <p:ph type="title"/>
          </p:nvPr>
        </p:nvSpPr>
        <p:spPr>
          <a:xfrm>
            <a:off x="4953000" y="5715000"/>
            <a:ext cx="4191000" cy="1143000"/>
          </a:xfrm>
        </p:spPr>
        <p:txBody>
          <a:bodyPr/>
          <a:lstStyle/>
          <a:p>
            <a:r>
              <a:rPr lang="fr-FR" sz="2400" smtClean="0"/>
              <a:t>La bataille de la Tollense, Mecklembourg, Allemagne</a:t>
            </a:r>
          </a:p>
        </p:txBody>
      </p:sp>
      <p:pic>
        <p:nvPicPr>
          <p:cNvPr id="190467" name="Espace réservé du contenu 3" descr="Tollense squelettes.png"/>
          <p:cNvPicPr>
            <a:picLocks noGrp="1" noChangeAspect="1"/>
          </p:cNvPicPr>
          <p:nvPr>
            <p:ph idx="1"/>
          </p:nvPr>
        </p:nvPicPr>
        <p:blipFill>
          <a:blip r:embed="rId2"/>
          <a:srcRect l="-3052" r="-3052"/>
          <a:stretch>
            <a:fillRect/>
          </a:stretch>
        </p:blipFill>
        <p:spPr>
          <a:xfrm>
            <a:off x="-228600" y="0"/>
            <a:ext cx="7772400" cy="4114800"/>
          </a:xfrm>
        </p:spPr>
      </p:pic>
      <p:pic>
        <p:nvPicPr>
          <p:cNvPr id="190468" name="Image 4" descr="Tollense Guerriers.png"/>
          <p:cNvPicPr>
            <a:picLocks noChangeAspect="1"/>
          </p:cNvPicPr>
          <p:nvPr/>
        </p:nvPicPr>
        <p:blipFill>
          <a:blip r:embed="rId3"/>
          <a:srcRect/>
          <a:stretch>
            <a:fillRect/>
          </a:stretch>
        </p:blipFill>
        <p:spPr bwMode="auto">
          <a:xfrm>
            <a:off x="0" y="4114800"/>
            <a:ext cx="5102225" cy="2914650"/>
          </a:xfrm>
          <a:prstGeom prst="rect">
            <a:avLst/>
          </a:prstGeom>
          <a:noFill/>
          <a:ln w="9525">
            <a:noFill/>
            <a:miter lim="800000"/>
            <a:headEnd/>
            <a:tailEnd/>
          </a:ln>
        </p:spPr>
      </p:pic>
      <p:pic>
        <p:nvPicPr>
          <p:cNvPr id="190469" name="Image 5" descr="Tollense Paysage.png"/>
          <p:cNvPicPr>
            <a:picLocks noChangeAspect="1"/>
          </p:cNvPicPr>
          <p:nvPr/>
        </p:nvPicPr>
        <p:blipFill>
          <a:blip r:embed="rId4"/>
          <a:srcRect/>
          <a:stretch>
            <a:fillRect/>
          </a:stretch>
        </p:blipFill>
        <p:spPr bwMode="auto">
          <a:xfrm>
            <a:off x="5010150" y="2743200"/>
            <a:ext cx="413385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re 1"/>
          <p:cNvSpPr>
            <a:spLocks noGrp="1"/>
          </p:cNvSpPr>
          <p:nvPr>
            <p:ph type="title"/>
          </p:nvPr>
        </p:nvSpPr>
        <p:spPr>
          <a:xfrm>
            <a:off x="685800" y="-152400"/>
            <a:ext cx="7772400" cy="1143000"/>
          </a:xfrm>
        </p:spPr>
        <p:txBody>
          <a:bodyPr/>
          <a:lstStyle/>
          <a:p>
            <a:pPr eaLnBrk="1" hangingPunct="1"/>
            <a:r>
              <a:rPr lang="fr-FR" smtClean="0"/>
              <a:t>Aspects idéologiques</a:t>
            </a:r>
          </a:p>
        </p:txBody>
      </p:sp>
      <p:sp>
        <p:nvSpPr>
          <p:cNvPr id="26627" name="Espace réservé du contenu 2"/>
          <p:cNvSpPr>
            <a:spLocks noGrp="1"/>
          </p:cNvSpPr>
          <p:nvPr>
            <p:ph idx="1"/>
          </p:nvPr>
        </p:nvSpPr>
        <p:spPr>
          <a:xfrm>
            <a:off x="0" y="990600"/>
            <a:ext cx="9144000" cy="5867400"/>
          </a:xfrm>
        </p:spPr>
        <p:txBody>
          <a:bodyPr/>
          <a:lstStyle/>
          <a:p>
            <a:pPr eaLnBrk="1" hangingPunct="1"/>
            <a:r>
              <a:rPr lang="fr-FR" smtClean="0"/>
              <a:t>Manifestations funéraires somptuaires et/ou monumentales</a:t>
            </a:r>
          </a:p>
          <a:p>
            <a:pPr eaLnBrk="1" hangingPunct="1"/>
            <a:r>
              <a:rPr lang="fr-FR" smtClean="0"/>
              <a:t>Enceintes cérémonielles et marqueurs territoriaux</a:t>
            </a:r>
          </a:p>
          <a:p>
            <a:pPr eaLnBrk="1" hangingPunct="1"/>
            <a:r>
              <a:rPr lang="fr-FR" smtClean="0"/>
              <a:t>Investissement des lieux naturels écartés (marais, cours d’eau, montagnes, etc)</a:t>
            </a:r>
          </a:p>
          <a:p>
            <a:pPr eaLnBrk="1" hangingPunct="1"/>
            <a:r>
              <a:rPr lang="fr-FR" smtClean="0"/>
              <a:t>Diminution des représentations féminines au profit des représentations masculines, associées aux armes, au cheval, au char, etc</a:t>
            </a:r>
          </a:p>
          <a:p>
            <a:pPr eaLnBrk="1" hangingPunct="1"/>
            <a:r>
              <a:rPr lang="fr-FR" smtClean="0"/>
              <a:t>Thèmes iconographiques cosmiques : soleil, constellations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Titre 1"/>
          <p:cNvSpPr>
            <a:spLocks noGrp="1"/>
          </p:cNvSpPr>
          <p:nvPr>
            <p:ph type="title"/>
          </p:nvPr>
        </p:nvSpPr>
        <p:spPr>
          <a:xfrm>
            <a:off x="5029200" y="5257800"/>
            <a:ext cx="3962400" cy="1295400"/>
          </a:xfrm>
        </p:spPr>
        <p:txBody>
          <a:bodyPr/>
          <a:lstStyle/>
          <a:p>
            <a:r>
              <a:rPr lang="fr-FR" sz="3200" smtClean="0"/>
              <a:t>Sociétés de l’âge du Bronze européen</a:t>
            </a:r>
            <a:br>
              <a:rPr lang="fr-FR" sz="3200" smtClean="0"/>
            </a:br>
            <a:endParaRPr lang="fr-FR" sz="3200" smtClean="0"/>
          </a:p>
        </p:txBody>
      </p:sp>
      <p:pic>
        <p:nvPicPr>
          <p:cNvPr id="191491" name="Espace réservé du contenu 3" descr="Malleville Ferme Bronze.png"/>
          <p:cNvPicPr>
            <a:picLocks noGrp="1" noChangeAspect="1"/>
          </p:cNvPicPr>
          <p:nvPr>
            <p:ph idx="1"/>
          </p:nvPr>
        </p:nvPicPr>
        <p:blipFill>
          <a:blip r:embed="rId2"/>
          <a:srcRect l="-20900" r="-20900"/>
          <a:stretch>
            <a:fillRect/>
          </a:stretch>
        </p:blipFill>
        <p:spPr>
          <a:xfrm>
            <a:off x="-2286000" y="0"/>
            <a:ext cx="6629400" cy="3509963"/>
          </a:xfrm>
        </p:spPr>
      </p:pic>
      <p:pic>
        <p:nvPicPr>
          <p:cNvPr id="191492" name="Image 4" descr="Nonant Ferme Bronze.png"/>
          <p:cNvPicPr>
            <a:picLocks noChangeAspect="1"/>
          </p:cNvPicPr>
          <p:nvPr/>
        </p:nvPicPr>
        <p:blipFill>
          <a:blip r:embed="rId3"/>
          <a:srcRect/>
          <a:stretch>
            <a:fillRect/>
          </a:stretch>
        </p:blipFill>
        <p:spPr bwMode="auto">
          <a:xfrm>
            <a:off x="3111500" y="0"/>
            <a:ext cx="6032500" cy="4267200"/>
          </a:xfrm>
          <a:prstGeom prst="rect">
            <a:avLst/>
          </a:prstGeom>
          <a:noFill/>
          <a:ln w="9525">
            <a:noFill/>
            <a:miter lim="800000"/>
            <a:headEnd/>
            <a:tailEnd/>
          </a:ln>
        </p:spPr>
      </p:pic>
      <p:pic>
        <p:nvPicPr>
          <p:cNvPr id="191493" name="Image 5" descr="Jutland Ferme Bronze.png"/>
          <p:cNvPicPr>
            <a:picLocks noChangeAspect="1"/>
          </p:cNvPicPr>
          <p:nvPr/>
        </p:nvPicPr>
        <p:blipFill>
          <a:blip r:embed="rId4"/>
          <a:srcRect/>
          <a:stretch>
            <a:fillRect/>
          </a:stretch>
        </p:blipFill>
        <p:spPr bwMode="auto">
          <a:xfrm>
            <a:off x="0" y="3990975"/>
            <a:ext cx="4110038"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endParaRPr lang="fr-FR"/>
          </a:p>
        </p:txBody>
      </p:sp>
      <p:pic>
        <p:nvPicPr>
          <p:cNvPr id="141315" name="Picture 4"/>
          <p:cNvPicPr>
            <a:picLocks noGrp="1" noChangeAspect="1" noChangeArrowheads="1"/>
          </p:cNvPicPr>
          <p:nvPr>
            <p:ph idx="1"/>
          </p:nvPr>
        </p:nvPicPr>
        <p:blipFill>
          <a:blip r:embed="rId3"/>
          <a:srcRect/>
          <a:stretch>
            <a:fillRect/>
          </a:stretch>
        </p:blipFill>
        <p:spPr>
          <a:xfrm>
            <a:off x="457200" y="457200"/>
            <a:ext cx="8077200" cy="5981700"/>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endParaRPr lang="fr-FR"/>
          </a:p>
        </p:txBody>
      </p:sp>
      <p:pic>
        <p:nvPicPr>
          <p:cNvPr id="192515" name="Picture 5" descr="Image 1"/>
          <p:cNvPicPr>
            <a:picLocks noGrp="1" noChangeAspect="1" noChangeArrowheads="1"/>
          </p:cNvPicPr>
          <p:nvPr>
            <p:ph idx="1"/>
          </p:nvPr>
        </p:nvPicPr>
        <p:blipFill>
          <a:blip r:embed="rId3"/>
          <a:srcRect/>
          <a:stretch>
            <a:fillRect/>
          </a:stretch>
        </p:blipFill>
        <p:spPr>
          <a:xfrm>
            <a:off x="0" y="0"/>
            <a:ext cx="5934075" cy="6858000"/>
          </a:xfrm>
        </p:spPr>
      </p:pic>
      <p:sp>
        <p:nvSpPr>
          <p:cNvPr id="192516" name="Rectangle 6"/>
          <p:cNvSpPr>
            <a:spLocks noChangeArrowheads="1"/>
          </p:cNvSpPr>
          <p:nvPr/>
        </p:nvSpPr>
        <p:spPr bwMode="auto">
          <a:xfrm>
            <a:off x="6429375" y="4951413"/>
            <a:ext cx="2624138" cy="822325"/>
          </a:xfrm>
          <a:prstGeom prst="rect">
            <a:avLst/>
          </a:prstGeom>
          <a:noFill/>
          <a:ln w="9525">
            <a:noFill/>
            <a:miter lim="800000"/>
            <a:headEnd/>
            <a:tailEnd/>
          </a:ln>
        </p:spPr>
        <p:txBody>
          <a:bodyPr wrap="none">
            <a:prstTxWarp prst="textNoShape">
              <a:avLst/>
            </a:prstTxWarp>
            <a:spAutoFit/>
          </a:bodyPr>
          <a:lstStyle/>
          <a:p>
            <a:r>
              <a:rPr lang="fr-FR"/>
              <a:t>Nebra, Allemagne</a:t>
            </a:r>
          </a:p>
          <a:p>
            <a:r>
              <a:rPr lang="fr-FR"/>
              <a:t>vers - 1500</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Titre 1"/>
          <p:cNvSpPr>
            <a:spLocks noGrp="1"/>
          </p:cNvSpPr>
          <p:nvPr>
            <p:ph type="title"/>
          </p:nvPr>
        </p:nvSpPr>
        <p:spPr>
          <a:xfrm>
            <a:off x="762000" y="5943600"/>
            <a:ext cx="7772400" cy="1143000"/>
          </a:xfrm>
        </p:spPr>
        <p:txBody>
          <a:bodyPr/>
          <a:lstStyle/>
          <a:p>
            <a:r>
              <a:rPr lang="fr-FR" sz="3200" smtClean="0"/>
              <a:t>Stonehenge, Angleterre</a:t>
            </a:r>
          </a:p>
        </p:txBody>
      </p:sp>
      <p:pic>
        <p:nvPicPr>
          <p:cNvPr id="196611" name="Espace réservé du contenu 3" descr="400px-Stonehenge_(sun).jpg"/>
          <p:cNvPicPr>
            <a:picLocks noGrp="1" noChangeAspect="1"/>
          </p:cNvPicPr>
          <p:nvPr>
            <p:ph idx="1"/>
          </p:nvPr>
        </p:nvPicPr>
        <p:blipFill>
          <a:blip r:embed="rId2"/>
          <a:srcRect l="-12807" r="-12807"/>
          <a:stretch>
            <a:fillRect/>
          </a:stretch>
        </p:blipFill>
        <p:spPr>
          <a:xfrm>
            <a:off x="-685800" y="-1066800"/>
            <a:ext cx="6908800" cy="3657600"/>
          </a:xfrm>
        </p:spPr>
      </p:pic>
      <p:pic>
        <p:nvPicPr>
          <p:cNvPr id="196612" name="Image 4" descr="stonehenge2.jpg"/>
          <p:cNvPicPr>
            <a:picLocks noChangeAspect="1"/>
          </p:cNvPicPr>
          <p:nvPr/>
        </p:nvPicPr>
        <p:blipFill>
          <a:blip r:embed="rId3"/>
          <a:srcRect/>
          <a:stretch>
            <a:fillRect/>
          </a:stretch>
        </p:blipFill>
        <p:spPr bwMode="auto">
          <a:xfrm>
            <a:off x="3429000" y="2286000"/>
            <a:ext cx="5715000" cy="397192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endParaRPr lang="fr-FR"/>
          </a:p>
        </p:txBody>
      </p:sp>
      <p:sp>
        <p:nvSpPr>
          <p:cNvPr id="208899" name="Rectangle 3"/>
          <p:cNvSpPr>
            <a:spLocks noGrp="1" noChangeArrowheads="1"/>
          </p:cNvSpPr>
          <p:nvPr>
            <p:ph type="body" idx="1"/>
          </p:nvPr>
        </p:nvSpPr>
        <p:spPr>
          <a:xfrm>
            <a:off x="0" y="0"/>
            <a:ext cx="9144000" cy="6858000"/>
          </a:xfrm>
        </p:spPr>
        <p:txBody>
          <a:bodyPr/>
          <a:lstStyle/>
          <a:p>
            <a:pPr eaLnBrk="1" hangingPunct="1"/>
            <a:endParaRPr lang="fr-FR"/>
          </a:p>
          <a:p>
            <a:pPr eaLnBrk="1" hangingPunct="1">
              <a:buFontTx/>
              <a:buNone/>
            </a:pPr>
            <a:r>
              <a:rPr lang="fr-FR" sz="2400" b="1">
                <a:solidFill>
                  <a:schemeClr val="accent2"/>
                </a:solidFill>
              </a:rPr>
              <a:t>	L’</a:t>
            </a:r>
            <a:r>
              <a:rPr lang="fr-FR" altLang="ja-JP" sz="2400" b="1">
                <a:solidFill>
                  <a:schemeClr val="accent2"/>
                </a:solidFill>
              </a:rPr>
              <a:t>ÂGE DU FER EN EUROPE : - 750 à - 50</a:t>
            </a:r>
          </a:p>
          <a:p>
            <a:pPr eaLnBrk="1" hangingPunct="1">
              <a:buFontTx/>
              <a:buChar char="-"/>
            </a:pPr>
            <a:r>
              <a:rPr lang="fr-FR" sz="2400" b="1">
                <a:solidFill>
                  <a:schemeClr val="accent2"/>
                </a:solidFill>
              </a:rPr>
              <a:t>Le fer est un matériau plus résistant que le bronze, et plus abondant dans la nature ; il va peu à peu transformer l’outillage et l’armement</a:t>
            </a:r>
          </a:p>
          <a:p>
            <a:pPr eaLnBrk="1" hangingPunct="1">
              <a:buFontTx/>
              <a:buChar char="-"/>
            </a:pPr>
            <a:r>
              <a:rPr lang="fr-FR" sz="2400" b="1">
                <a:solidFill>
                  <a:schemeClr val="accent2"/>
                </a:solidFill>
              </a:rPr>
              <a:t>Au début de l’</a:t>
            </a:r>
            <a:r>
              <a:rPr lang="fr-FR" altLang="ja-JP" sz="2400" b="1">
                <a:solidFill>
                  <a:schemeClr val="accent2"/>
                </a:solidFill>
              </a:rPr>
              <a:t>Âge du Fer, développement de sociétés urbaines en Grèce, en Italie et en Espagne ; avec l’écriture, ces sociétés deviennent « historiques ».</a:t>
            </a:r>
          </a:p>
          <a:p>
            <a:pPr eaLnBrk="1" hangingPunct="1">
              <a:buFontTx/>
              <a:buChar char="-"/>
            </a:pPr>
            <a:r>
              <a:rPr lang="fr-FR" sz="2400" b="1">
                <a:solidFill>
                  <a:schemeClr val="accent2"/>
                </a:solidFill>
              </a:rPr>
              <a:t>Dans le reste de l’Europe, on distingue :</a:t>
            </a:r>
          </a:p>
          <a:p>
            <a:pPr lvl="1" eaLnBrk="1" hangingPunct="1">
              <a:buFontTx/>
              <a:buNone/>
            </a:pPr>
            <a:r>
              <a:rPr lang="fr-FR" sz="2000" b="1">
                <a:solidFill>
                  <a:schemeClr val="accent2"/>
                </a:solidFill>
              </a:rPr>
              <a:t>		</a:t>
            </a:r>
            <a:r>
              <a:rPr lang="fr-FR" sz="2400" b="1">
                <a:solidFill>
                  <a:schemeClr val="accent2"/>
                </a:solidFill>
              </a:rPr>
              <a:t>- Le Premier </a:t>
            </a:r>
            <a:r>
              <a:rPr lang="fr-FR" altLang="ja-JP" sz="2400" b="1">
                <a:solidFill>
                  <a:schemeClr val="accent2"/>
                </a:solidFill>
              </a:rPr>
              <a:t>Âge du Fer, ou « période de Hallstatt »</a:t>
            </a:r>
          </a:p>
          <a:p>
            <a:pPr lvl="1" eaLnBrk="1" hangingPunct="1">
              <a:buFontTx/>
              <a:buNone/>
            </a:pPr>
            <a:r>
              <a:rPr lang="fr-FR" altLang="ja-JP" sz="2400" b="1">
                <a:solidFill>
                  <a:schemeClr val="accent2"/>
                </a:solidFill>
              </a:rPr>
              <a:t>		  entre - 750 et - 480</a:t>
            </a:r>
          </a:p>
          <a:p>
            <a:pPr lvl="1" eaLnBrk="1" hangingPunct="1">
              <a:buFontTx/>
              <a:buNone/>
            </a:pPr>
            <a:r>
              <a:rPr lang="fr-FR" altLang="ja-JP" sz="2400" b="1">
                <a:solidFill>
                  <a:schemeClr val="accent2"/>
                </a:solidFill>
              </a:rPr>
              <a:t>	  - Le Second Âge du Fer, ou « période de La Tène »</a:t>
            </a:r>
          </a:p>
          <a:p>
            <a:pPr lvl="1" eaLnBrk="1" hangingPunct="1">
              <a:buFontTx/>
              <a:buNone/>
            </a:pPr>
            <a:r>
              <a:rPr lang="fr-FR" altLang="ja-JP" sz="2400" b="1">
                <a:solidFill>
                  <a:schemeClr val="accent2"/>
                </a:solidFill>
              </a:rPr>
              <a:t>		  entre - 480 et - 50</a:t>
            </a:r>
          </a:p>
          <a:p>
            <a:pPr lvl="1" eaLnBrk="1" hangingPunct="1">
              <a:buFontTx/>
              <a:buNone/>
            </a:pPr>
            <a:r>
              <a:rPr lang="fr-FR" altLang="ja-JP" sz="2400" b="1">
                <a:solidFill>
                  <a:schemeClr val="accent2"/>
                </a:solidFill>
              </a:rPr>
              <a:t>Ces sociétés restent de type protohistorique</a:t>
            </a:r>
            <a:endParaRPr lang="fr-FR"/>
          </a:p>
          <a:p>
            <a:pPr eaLnBrk="1" hangingPunct="1"/>
            <a:endParaRPr lang="fr-F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Titre 1"/>
          <p:cNvSpPr>
            <a:spLocks noGrp="1"/>
          </p:cNvSpPr>
          <p:nvPr>
            <p:ph type="title"/>
          </p:nvPr>
        </p:nvSpPr>
        <p:spPr>
          <a:xfrm>
            <a:off x="533400" y="6096000"/>
            <a:ext cx="7772400" cy="762000"/>
          </a:xfrm>
        </p:spPr>
        <p:txBody>
          <a:bodyPr/>
          <a:lstStyle/>
          <a:p>
            <a:r>
              <a:rPr lang="fr-FR" sz="3200" smtClean="0"/>
              <a:t>L’Europe à l’âge du Fer</a:t>
            </a:r>
          </a:p>
        </p:txBody>
      </p:sp>
      <p:pic>
        <p:nvPicPr>
          <p:cNvPr id="210947" name="Espace réservé du contenu 3" descr="Europe Carte Age du Fer.png"/>
          <p:cNvPicPr>
            <a:picLocks noGrp="1" noChangeAspect="1"/>
          </p:cNvPicPr>
          <p:nvPr>
            <p:ph idx="1"/>
          </p:nvPr>
        </p:nvPicPr>
        <p:blipFill>
          <a:blip r:embed="rId2"/>
          <a:srcRect l="-14287" r="-14287"/>
          <a:stretch>
            <a:fillRect/>
          </a:stretch>
        </p:blipFill>
        <p:spPr>
          <a:xfrm>
            <a:off x="-1219200" y="0"/>
            <a:ext cx="11658600" cy="6172200"/>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endParaRPr lang="fr-FR"/>
          </a:p>
        </p:txBody>
      </p:sp>
      <p:pic>
        <p:nvPicPr>
          <p:cNvPr id="211971" name="Picture 5" descr="oscillationsJPD"/>
          <p:cNvPicPr>
            <a:picLocks noGrp="1" noChangeAspect="1" noChangeArrowheads="1"/>
          </p:cNvPicPr>
          <p:nvPr>
            <p:ph idx="1"/>
          </p:nvPr>
        </p:nvPicPr>
        <p:blipFill>
          <a:blip r:embed="rId3"/>
          <a:srcRect/>
          <a:stretch>
            <a:fillRect/>
          </a:stretch>
        </p:blipFill>
        <p:spPr>
          <a:xfrm>
            <a:off x="0" y="685800"/>
            <a:ext cx="8991600" cy="5711825"/>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descr="Vix torque.jpg"/>
          <p:cNvPicPr>
            <a:picLocks noGrp="1" noChangeAspect="1"/>
          </p:cNvPicPr>
          <p:nvPr>
            <p:ph idx="1"/>
          </p:nvPr>
        </p:nvPicPr>
        <p:blipFill>
          <a:blip r:embed="rId2"/>
          <a:srcRect l="-27748" r="-27748"/>
          <a:stretch>
            <a:fillRect/>
          </a:stretch>
        </p:blipFill>
        <p:spPr>
          <a:xfrm>
            <a:off x="6005014" y="3343276"/>
            <a:ext cx="3912473" cy="2151709"/>
          </a:xfrm>
        </p:spPr>
      </p:pic>
      <p:pic>
        <p:nvPicPr>
          <p:cNvPr id="4" name="Image 3" descr="vix_tombe.jpg"/>
          <p:cNvPicPr>
            <a:picLocks noChangeAspect="1"/>
          </p:cNvPicPr>
          <p:nvPr/>
        </p:nvPicPr>
        <p:blipFill>
          <a:blip r:embed="rId3"/>
          <a:stretch>
            <a:fillRect/>
          </a:stretch>
        </p:blipFill>
        <p:spPr>
          <a:xfrm>
            <a:off x="0" y="0"/>
            <a:ext cx="6705600" cy="4343400"/>
          </a:xfrm>
          <a:prstGeom prst="rect">
            <a:avLst/>
          </a:prstGeom>
        </p:spPr>
      </p:pic>
      <p:pic>
        <p:nvPicPr>
          <p:cNvPr id="5" name="Image 4" descr="VixMoulage retouché.JPG"/>
          <p:cNvPicPr>
            <a:picLocks noChangeAspect="1"/>
          </p:cNvPicPr>
          <p:nvPr/>
        </p:nvPicPr>
        <p:blipFill>
          <a:blip r:embed="rId4"/>
          <a:stretch>
            <a:fillRect/>
          </a:stretch>
        </p:blipFill>
        <p:spPr>
          <a:xfrm>
            <a:off x="6966965" y="0"/>
            <a:ext cx="2028825" cy="3343276"/>
          </a:xfrm>
          <a:prstGeom prst="rect">
            <a:avLst/>
          </a:prstGeom>
        </p:spPr>
      </p:pic>
      <p:pic>
        <p:nvPicPr>
          <p:cNvPr id="7" name="Image 6" descr="Vix detail Torque-Photo-D.jpg"/>
          <p:cNvPicPr>
            <a:picLocks noChangeAspect="1"/>
          </p:cNvPicPr>
          <p:nvPr/>
        </p:nvPicPr>
        <p:blipFill>
          <a:blip r:embed="rId5"/>
          <a:stretch>
            <a:fillRect/>
          </a:stretch>
        </p:blipFill>
        <p:spPr>
          <a:xfrm>
            <a:off x="3171827" y="4387768"/>
            <a:ext cx="3533773" cy="2470231"/>
          </a:xfrm>
          <a:prstGeom prst="rect">
            <a:avLst/>
          </a:prstGeom>
        </p:spPr>
      </p:pic>
      <p:sp>
        <p:nvSpPr>
          <p:cNvPr id="8" name="ZoneTexte 7"/>
          <p:cNvSpPr txBox="1"/>
          <p:nvPr/>
        </p:nvSpPr>
        <p:spPr>
          <a:xfrm>
            <a:off x="802154" y="5737048"/>
            <a:ext cx="697627" cy="584776"/>
          </a:xfrm>
          <a:prstGeom prst="rect">
            <a:avLst/>
          </a:prstGeom>
          <a:noFill/>
        </p:spPr>
        <p:txBody>
          <a:bodyPr wrap="none" rtlCol="0">
            <a:spAutoFit/>
          </a:bodyPr>
          <a:lstStyle/>
          <a:p>
            <a:r>
              <a:rPr lang="fr-FR" sz="3200" dirty="0" smtClean="0"/>
              <a:t>Vix</a:t>
            </a:r>
            <a:endParaRPr lang="fr-FR" sz="3200" dirty="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5000"/>
            <a:ext cx="8229600" cy="1143000"/>
          </a:xfrm>
        </p:spPr>
        <p:txBody>
          <a:bodyPr/>
          <a:lstStyle/>
          <a:p>
            <a:r>
              <a:rPr lang="fr-FR" dirty="0" smtClean="0"/>
              <a:t>Le Mont </a:t>
            </a:r>
            <a:r>
              <a:rPr lang="fr-FR" dirty="0" err="1" smtClean="0"/>
              <a:t>Lassois</a:t>
            </a:r>
            <a:r>
              <a:rPr lang="fr-FR" dirty="0" smtClean="0"/>
              <a:t> (Vix)</a:t>
            </a:r>
            <a:endParaRPr lang="fr-FR" dirty="0"/>
          </a:p>
        </p:txBody>
      </p:sp>
      <p:pic>
        <p:nvPicPr>
          <p:cNvPr id="4" name="Espace réservé du contenu 3" descr="Mont Lassois.jpg"/>
          <p:cNvPicPr>
            <a:picLocks noGrp="1" noChangeAspect="1"/>
          </p:cNvPicPr>
          <p:nvPr>
            <p:ph idx="1"/>
          </p:nvPr>
        </p:nvPicPr>
        <p:blipFill>
          <a:blip r:embed="rId2"/>
          <a:srcRect l="-16027" r="-16027"/>
          <a:stretch>
            <a:fillRect/>
          </a:stretch>
        </p:blipFill>
        <p:spPr>
          <a:xfrm>
            <a:off x="-997373" y="0"/>
            <a:ext cx="8229600" cy="4525963"/>
          </a:xfrm>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 y="6126162"/>
            <a:ext cx="8979669" cy="731837"/>
          </a:xfrm>
        </p:spPr>
        <p:txBody>
          <a:bodyPr>
            <a:noAutofit/>
          </a:bodyPr>
          <a:lstStyle/>
          <a:p>
            <a:r>
              <a:rPr lang="fr-FR" sz="2800" dirty="0" err="1" smtClean="0"/>
              <a:t>Lavau</a:t>
            </a:r>
            <a:r>
              <a:rPr lang="fr-FR" sz="2800" dirty="0" smtClean="0"/>
              <a:t>, Aube, tombe princière, vers – 500 avant notre ère</a:t>
            </a:r>
            <a:endParaRPr lang="fr-FR" sz="2800" dirty="0"/>
          </a:p>
        </p:txBody>
      </p:sp>
      <p:pic>
        <p:nvPicPr>
          <p:cNvPr id="5" name="Espace réservé du contenu 4" descr="Lavau vue tombe.png"/>
          <p:cNvPicPr>
            <a:picLocks noGrp="1" noChangeAspect="1"/>
          </p:cNvPicPr>
          <p:nvPr>
            <p:ph idx="1"/>
          </p:nvPr>
        </p:nvPicPr>
        <p:blipFill>
          <a:blip r:embed="rId2"/>
          <a:srcRect l="-10705" r="-10705"/>
          <a:stretch>
            <a:fillRect/>
          </a:stretch>
        </p:blipFill>
        <p:spPr>
          <a:xfrm>
            <a:off x="-322882" y="3123980"/>
            <a:ext cx="5592589" cy="3075708"/>
          </a:xfrm>
        </p:spPr>
      </p:pic>
      <p:pic>
        <p:nvPicPr>
          <p:cNvPr id="4" name="Image 3" descr="Lavau vue générale.png"/>
          <p:cNvPicPr>
            <a:picLocks noChangeAspect="1"/>
          </p:cNvPicPr>
          <p:nvPr/>
        </p:nvPicPr>
        <p:blipFill>
          <a:blip r:embed="rId3"/>
          <a:stretch>
            <a:fillRect/>
          </a:stretch>
        </p:blipFill>
        <p:spPr>
          <a:xfrm>
            <a:off x="200539" y="0"/>
            <a:ext cx="4567822" cy="3051559"/>
          </a:xfrm>
          <a:prstGeom prst="rect">
            <a:avLst/>
          </a:prstGeom>
        </p:spPr>
      </p:pic>
      <p:pic>
        <p:nvPicPr>
          <p:cNvPr id="6" name="Image 5" descr="Lavau fouille tombe.jpg"/>
          <p:cNvPicPr>
            <a:picLocks noChangeAspect="1"/>
          </p:cNvPicPr>
          <p:nvPr/>
        </p:nvPicPr>
        <p:blipFill>
          <a:blip r:embed="rId4"/>
          <a:stretch>
            <a:fillRect/>
          </a:stretch>
        </p:blipFill>
        <p:spPr>
          <a:xfrm>
            <a:off x="5010877" y="0"/>
            <a:ext cx="4133124" cy="619968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4843</TotalTime>
  <Words>1588</Words>
  <Application>Microsoft Macintosh PowerPoint</Application>
  <PresentationFormat>Présentation à l'écran (4:3)</PresentationFormat>
  <Paragraphs>277</Paragraphs>
  <Slides>111</Slides>
  <Notes>71</Notes>
  <HiddenSlides>0</HiddenSlides>
  <MMClips>0</MMClips>
  <ScaleCrop>false</ScaleCrop>
  <HeadingPairs>
    <vt:vector size="4" baseType="variant">
      <vt:variant>
        <vt:lpstr>Modèle de conception</vt:lpstr>
      </vt:variant>
      <vt:variant>
        <vt:i4>1</vt:i4>
      </vt:variant>
      <vt:variant>
        <vt:lpstr>Titres des diapositives</vt:lpstr>
      </vt:variant>
      <vt:variant>
        <vt:i4>111</vt:i4>
      </vt:variant>
    </vt:vector>
  </HeadingPairs>
  <TitlesOfParts>
    <vt:vector size="112" baseType="lpstr">
      <vt:lpstr>Nouvelle présentation</vt:lpstr>
      <vt:lpstr>Le chalcolithique et l’apparition des inégalités</vt:lpstr>
      <vt:lpstr>Diapositive 2</vt:lpstr>
      <vt:lpstr>Diapositive 3</vt:lpstr>
      <vt:lpstr>Aspects territoriaux</vt:lpstr>
      <vt:lpstr>Aspects techniques</vt:lpstr>
      <vt:lpstr>Diapositive 6</vt:lpstr>
      <vt:lpstr>Aspects économiques</vt:lpstr>
      <vt:lpstr>Aspects sociaux et politiques</vt:lpstr>
      <vt:lpstr>Aspects idéologiques</vt:lpstr>
      <vt:lpstr>Aspects territoriaux</vt:lpstr>
      <vt:lpstr>Néolithisation du Proche-Orient et de l’Europe</vt:lpstr>
      <vt:lpstr>Diapositive 12</vt:lpstr>
      <vt:lpstr>Diapositive 13</vt:lpstr>
      <vt:lpstr>Diapositive 14</vt:lpstr>
      <vt:lpstr>Diapositive 15</vt:lpstr>
      <vt:lpstr>Diapositive 16</vt:lpstr>
      <vt:lpstr>Diapositive 17</vt:lpstr>
      <vt:lpstr>Diapositive 18</vt:lpstr>
      <vt:lpstr>Diapositive 19</vt:lpstr>
      <vt:lpstr>Diapositive 20</vt:lpstr>
      <vt:lpstr>Aspects techniques</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Aspects économiques</vt:lpstr>
      <vt:lpstr>Diapositive 38</vt:lpstr>
      <vt:lpstr>Diapositive 39</vt:lpstr>
      <vt:lpstr>Diapositive 40</vt:lpstr>
      <vt:lpstr>Diapositive 41</vt:lpstr>
      <vt:lpstr>Aspects sociaux et politiques</vt:lpstr>
      <vt:lpstr>Diapositive 43</vt:lpstr>
      <vt:lpstr>Varna, Bulgarie, tombe 43, vers - 4500</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Aspects idéologiques</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                            Locmariaquer</vt:lpstr>
      <vt:lpstr>                                  Gavrinis</vt:lpstr>
      <vt:lpstr>Diapositive 68</vt:lpstr>
      <vt:lpstr>Diapositive 69</vt:lpstr>
      <vt:lpstr>Stèle d’Arco, Italie</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Knossos Crète</vt:lpstr>
      <vt:lpstr>Knossos, Crète</vt:lpstr>
      <vt:lpstr>Diapositive 86</vt:lpstr>
      <vt:lpstr>Diapositive 87</vt:lpstr>
      <vt:lpstr>Âge du Bronze Danemark IIe millen.</vt:lpstr>
      <vt:lpstr>La bataille de la Tollense, Mecklembourg, Allemagne</vt:lpstr>
      <vt:lpstr>Sociétés de l’âge du Bronze européen </vt:lpstr>
      <vt:lpstr>Diapositive 91</vt:lpstr>
      <vt:lpstr>Diapositive 92</vt:lpstr>
      <vt:lpstr>Stonehenge, Angleterre</vt:lpstr>
      <vt:lpstr>Diapositive 94</vt:lpstr>
      <vt:lpstr>L’Europe à l’âge du Fer</vt:lpstr>
      <vt:lpstr>Diapositive 96</vt:lpstr>
      <vt:lpstr>Diapositive 97</vt:lpstr>
      <vt:lpstr>Le Mont Lassois (Vix)</vt:lpstr>
      <vt:lpstr>Lavau, Aube, tombe princière, vers – 500 avant notre ère</vt:lpstr>
      <vt:lpstr>Lavau, Aube, tombe princière</vt:lpstr>
      <vt:lpstr>A-t-il vraiment jeté ses armes aux pieds de César ?...</vt:lpstr>
      <vt:lpstr>Diapositive 102</vt:lpstr>
      <vt:lpstr>Les peuples gaulois</vt:lpstr>
      <vt:lpstr> Le Mont Beuvray, rempart</vt:lpstr>
      <vt:lpstr>Les oppida, premières villes gauloises</vt:lpstr>
      <vt:lpstr>Fermes aristocratiques 2ème-1er siècles av. n.è.</vt:lpstr>
      <vt:lpstr>Ferme gauloise</vt:lpstr>
      <vt:lpstr>Outils de l’âge du Fer</vt:lpstr>
      <vt:lpstr>Diapositive 109</vt:lpstr>
      <vt:lpstr>Diapositive 110</vt:lpstr>
      <vt:lpstr>Diapositive 111</vt:lpstr>
    </vt:vector>
  </TitlesOfParts>
  <Company>inrap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la version d'évaluation de Office 2004</dc:creator>
  <cp:lastModifiedBy>Utilisateur de la version d'évaluation de Office 2004</cp:lastModifiedBy>
  <cp:revision>196</cp:revision>
  <dcterms:created xsi:type="dcterms:W3CDTF">2017-12-04T10:15:35Z</dcterms:created>
  <dcterms:modified xsi:type="dcterms:W3CDTF">2017-12-04T10:15:56Z</dcterms:modified>
</cp:coreProperties>
</file>